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58" r:id="rId5"/>
    <p:sldId id="259" r:id="rId6"/>
    <p:sldId id="260" r:id="rId7"/>
    <p:sldId id="261" r:id="rId8"/>
    <p:sldId id="262" r:id="rId9"/>
    <p:sldId id="263" r:id="rId10"/>
    <p:sldId id="264" r:id="rId11"/>
    <p:sldId id="267" r:id="rId12"/>
    <p:sldId id="266" r:id="rId13"/>
    <p:sldId id="265" r:id="rId14"/>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sk-SK"/>
              <a:t>Upravte štýly predlohy textu</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podnadpisov</a:t>
            </a:r>
          </a:p>
        </p:txBody>
      </p:sp>
      <p:sp>
        <p:nvSpPr>
          <p:cNvPr id="4" name="Zástupný objekt pre dátum 3"/>
          <p:cNvSpPr>
            <a:spLocks noGrp="1"/>
          </p:cNvSpPr>
          <p:nvPr>
            <p:ph type="dt" sz="half" idx="10"/>
          </p:nvPr>
        </p:nvSpPr>
        <p:spPr/>
        <p:txBody>
          <a:bodyPr/>
          <a:lstStyle/>
          <a:p>
            <a:fld id="{7A77C0AC-EEBF-4F46-865A-92E8E729A778}" type="datetimeFigureOut">
              <a:rPr lang="sk-SK" smtClean="0"/>
              <a:t>27. 10. 2021</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6B9F3E87-CCE8-4390-881A-FB5B902156FF}" type="slidenum">
              <a:rPr lang="sk-SK" smtClean="0"/>
              <a:t>‹#›</a:t>
            </a:fld>
            <a:endParaRPr lang="sk-SK"/>
          </a:p>
        </p:txBody>
      </p:sp>
    </p:spTree>
    <p:extLst>
      <p:ext uri="{BB962C8B-B14F-4D97-AF65-F5344CB8AC3E}">
        <p14:creationId xmlns:p14="http://schemas.microsoft.com/office/powerpoint/2010/main" val="206052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zvislý text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10"/>
          </p:nvPr>
        </p:nvSpPr>
        <p:spPr/>
        <p:txBody>
          <a:bodyPr/>
          <a:lstStyle/>
          <a:p>
            <a:fld id="{7A77C0AC-EEBF-4F46-865A-92E8E729A778}" type="datetimeFigureOut">
              <a:rPr lang="sk-SK" smtClean="0"/>
              <a:t>27. 10. 2021</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6B9F3E87-CCE8-4390-881A-FB5B902156FF}" type="slidenum">
              <a:rPr lang="sk-SK" smtClean="0"/>
              <a:t>‹#›</a:t>
            </a:fld>
            <a:endParaRPr lang="sk-SK"/>
          </a:p>
        </p:txBody>
      </p:sp>
    </p:spTree>
    <p:extLst>
      <p:ext uri="{BB962C8B-B14F-4D97-AF65-F5344CB8AC3E}">
        <p14:creationId xmlns:p14="http://schemas.microsoft.com/office/powerpoint/2010/main" val="3385977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8724900" y="365125"/>
            <a:ext cx="2628900" cy="5811838"/>
          </a:xfrm>
        </p:spPr>
        <p:txBody>
          <a:bodyPr vert="eaVert"/>
          <a:lstStyle/>
          <a:p>
            <a:r>
              <a:rPr lang="sk-SK"/>
              <a:t>Upravte štýly predlohy textu</a:t>
            </a:r>
          </a:p>
        </p:txBody>
      </p:sp>
      <p:sp>
        <p:nvSpPr>
          <p:cNvPr id="3" name="Zástupný objekt pre zvislý text 2"/>
          <p:cNvSpPr>
            <a:spLocks noGrp="1"/>
          </p:cNvSpPr>
          <p:nvPr>
            <p:ph type="body" orient="vert" idx="1"/>
          </p:nvPr>
        </p:nvSpPr>
        <p:spPr>
          <a:xfrm>
            <a:off x="838200" y="365125"/>
            <a:ext cx="7734300" cy="5811838"/>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10"/>
          </p:nvPr>
        </p:nvSpPr>
        <p:spPr/>
        <p:txBody>
          <a:bodyPr/>
          <a:lstStyle/>
          <a:p>
            <a:fld id="{7A77C0AC-EEBF-4F46-865A-92E8E729A778}" type="datetimeFigureOut">
              <a:rPr lang="sk-SK" smtClean="0"/>
              <a:t>27. 10. 2021</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6B9F3E87-CCE8-4390-881A-FB5B902156FF}" type="slidenum">
              <a:rPr lang="sk-SK" smtClean="0"/>
              <a:t>‹#›</a:t>
            </a:fld>
            <a:endParaRPr lang="sk-SK"/>
          </a:p>
        </p:txBody>
      </p:sp>
    </p:spTree>
    <p:extLst>
      <p:ext uri="{BB962C8B-B14F-4D97-AF65-F5344CB8AC3E}">
        <p14:creationId xmlns:p14="http://schemas.microsoft.com/office/powerpoint/2010/main" val="1691236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obsah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10"/>
          </p:nvPr>
        </p:nvSpPr>
        <p:spPr/>
        <p:txBody>
          <a:bodyPr/>
          <a:lstStyle/>
          <a:p>
            <a:fld id="{7A77C0AC-EEBF-4F46-865A-92E8E729A778}" type="datetimeFigureOut">
              <a:rPr lang="sk-SK" smtClean="0"/>
              <a:t>27. 10. 2021</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6B9F3E87-CCE8-4390-881A-FB5B902156FF}" type="slidenum">
              <a:rPr lang="sk-SK" smtClean="0"/>
              <a:t>‹#›</a:t>
            </a:fld>
            <a:endParaRPr lang="sk-SK"/>
          </a:p>
        </p:txBody>
      </p:sp>
    </p:spTree>
    <p:extLst>
      <p:ext uri="{BB962C8B-B14F-4D97-AF65-F5344CB8AC3E}">
        <p14:creationId xmlns:p14="http://schemas.microsoft.com/office/powerpoint/2010/main" val="3387975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sk-SK"/>
              <a:t>Upravte štýly predlohy textu</a:t>
            </a:r>
          </a:p>
        </p:txBody>
      </p:sp>
      <p:sp>
        <p:nvSpPr>
          <p:cNvPr id="3" name="Zástupný objekt pre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a:t>Upraviť štýly predlohy textu</a:t>
            </a:r>
          </a:p>
        </p:txBody>
      </p:sp>
      <p:sp>
        <p:nvSpPr>
          <p:cNvPr id="4" name="Zástupný objekt pre dátum 3"/>
          <p:cNvSpPr>
            <a:spLocks noGrp="1"/>
          </p:cNvSpPr>
          <p:nvPr>
            <p:ph type="dt" sz="half" idx="10"/>
          </p:nvPr>
        </p:nvSpPr>
        <p:spPr/>
        <p:txBody>
          <a:bodyPr/>
          <a:lstStyle/>
          <a:p>
            <a:fld id="{7A77C0AC-EEBF-4F46-865A-92E8E729A778}" type="datetimeFigureOut">
              <a:rPr lang="sk-SK" smtClean="0"/>
              <a:t>27. 10. 2021</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6B9F3E87-CCE8-4390-881A-FB5B902156FF}" type="slidenum">
              <a:rPr lang="sk-SK" smtClean="0"/>
              <a:t>‹#›</a:t>
            </a:fld>
            <a:endParaRPr lang="sk-SK"/>
          </a:p>
        </p:txBody>
      </p:sp>
    </p:spTree>
    <p:extLst>
      <p:ext uri="{BB962C8B-B14F-4D97-AF65-F5344CB8AC3E}">
        <p14:creationId xmlns:p14="http://schemas.microsoft.com/office/powerpoint/2010/main" val="1912579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obsah 2"/>
          <p:cNvSpPr>
            <a:spLocks noGrp="1"/>
          </p:cNvSpPr>
          <p:nvPr>
            <p:ph sz="half" idx="1"/>
          </p:nvPr>
        </p:nvSpPr>
        <p:spPr>
          <a:xfrm>
            <a:off x="838200" y="1825625"/>
            <a:ext cx="5181600" cy="435133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obsah 3"/>
          <p:cNvSpPr>
            <a:spLocks noGrp="1"/>
          </p:cNvSpPr>
          <p:nvPr>
            <p:ph sz="half" idx="2"/>
          </p:nvPr>
        </p:nvSpPr>
        <p:spPr>
          <a:xfrm>
            <a:off x="6172200" y="1825625"/>
            <a:ext cx="5181600" cy="435133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objekt pre dátum 4"/>
          <p:cNvSpPr>
            <a:spLocks noGrp="1"/>
          </p:cNvSpPr>
          <p:nvPr>
            <p:ph type="dt" sz="half" idx="10"/>
          </p:nvPr>
        </p:nvSpPr>
        <p:spPr/>
        <p:txBody>
          <a:bodyPr/>
          <a:lstStyle/>
          <a:p>
            <a:fld id="{7A77C0AC-EEBF-4F46-865A-92E8E729A778}" type="datetimeFigureOut">
              <a:rPr lang="sk-SK" smtClean="0"/>
              <a:t>27. 10. 2021</a:t>
            </a:fld>
            <a:endParaRPr lang="sk-SK"/>
          </a:p>
        </p:txBody>
      </p:sp>
      <p:sp>
        <p:nvSpPr>
          <p:cNvPr id="6" name="Zástupný objekt pre pätu 5"/>
          <p:cNvSpPr>
            <a:spLocks noGrp="1"/>
          </p:cNvSpPr>
          <p:nvPr>
            <p:ph type="ftr" sz="quarter" idx="11"/>
          </p:nvPr>
        </p:nvSpPr>
        <p:spPr/>
        <p:txBody>
          <a:bodyPr/>
          <a:lstStyle/>
          <a:p>
            <a:endParaRPr lang="sk-SK"/>
          </a:p>
        </p:txBody>
      </p:sp>
      <p:sp>
        <p:nvSpPr>
          <p:cNvPr id="7" name="Zástupný objekt pre číslo snímky 6"/>
          <p:cNvSpPr>
            <a:spLocks noGrp="1"/>
          </p:cNvSpPr>
          <p:nvPr>
            <p:ph type="sldNum" sz="quarter" idx="12"/>
          </p:nvPr>
        </p:nvSpPr>
        <p:spPr/>
        <p:txBody>
          <a:bodyPr/>
          <a:lstStyle/>
          <a:p>
            <a:fld id="{6B9F3E87-CCE8-4390-881A-FB5B902156FF}" type="slidenum">
              <a:rPr lang="sk-SK" smtClean="0"/>
              <a:t>‹#›</a:t>
            </a:fld>
            <a:endParaRPr lang="sk-SK"/>
          </a:p>
        </p:txBody>
      </p:sp>
    </p:spTree>
    <p:extLst>
      <p:ext uri="{BB962C8B-B14F-4D97-AF65-F5344CB8AC3E}">
        <p14:creationId xmlns:p14="http://schemas.microsoft.com/office/powerpoint/2010/main" val="2942226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sk-SK"/>
              <a:t>Upravte štýly predlohy textu</a:t>
            </a:r>
          </a:p>
        </p:txBody>
      </p:sp>
      <p:sp>
        <p:nvSpPr>
          <p:cNvPr id="3" name="Zástupný objekt pre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Zástupný objekt pre obsah 3"/>
          <p:cNvSpPr>
            <a:spLocks noGrp="1"/>
          </p:cNvSpPr>
          <p:nvPr>
            <p:ph sz="half" idx="2"/>
          </p:nvPr>
        </p:nvSpPr>
        <p:spPr>
          <a:xfrm>
            <a:off x="839788" y="2505075"/>
            <a:ext cx="5157787" cy="368458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objekt pre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6" name="Zástupný objekt pre obsah 5"/>
          <p:cNvSpPr>
            <a:spLocks noGrp="1"/>
          </p:cNvSpPr>
          <p:nvPr>
            <p:ph sz="quarter" idx="4"/>
          </p:nvPr>
        </p:nvSpPr>
        <p:spPr>
          <a:xfrm>
            <a:off x="6172200" y="2505075"/>
            <a:ext cx="5183188" cy="368458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7" name="Zástupný objekt pre dátum 6"/>
          <p:cNvSpPr>
            <a:spLocks noGrp="1"/>
          </p:cNvSpPr>
          <p:nvPr>
            <p:ph type="dt" sz="half" idx="10"/>
          </p:nvPr>
        </p:nvSpPr>
        <p:spPr/>
        <p:txBody>
          <a:bodyPr/>
          <a:lstStyle/>
          <a:p>
            <a:fld id="{7A77C0AC-EEBF-4F46-865A-92E8E729A778}" type="datetimeFigureOut">
              <a:rPr lang="sk-SK" smtClean="0"/>
              <a:t>27. 10. 2021</a:t>
            </a:fld>
            <a:endParaRPr lang="sk-SK"/>
          </a:p>
        </p:txBody>
      </p:sp>
      <p:sp>
        <p:nvSpPr>
          <p:cNvPr id="8" name="Zástupný objekt pre pätu 7"/>
          <p:cNvSpPr>
            <a:spLocks noGrp="1"/>
          </p:cNvSpPr>
          <p:nvPr>
            <p:ph type="ftr" sz="quarter" idx="11"/>
          </p:nvPr>
        </p:nvSpPr>
        <p:spPr/>
        <p:txBody>
          <a:bodyPr/>
          <a:lstStyle/>
          <a:p>
            <a:endParaRPr lang="sk-SK"/>
          </a:p>
        </p:txBody>
      </p:sp>
      <p:sp>
        <p:nvSpPr>
          <p:cNvPr id="9" name="Zástupný objekt pre číslo snímky 8"/>
          <p:cNvSpPr>
            <a:spLocks noGrp="1"/>
          </p:cNvSpPr>
          <p:nvPr>
            <p:ph type="sldNum" sz="quarter" idx="12"/>
          </p:nvPr>
        </p:nvSpPr>
        <p:spPr/>
        <p:txBody>
          <a:bodyPr/>
          <a:lstStyle/>
          <a:p>
            <a:fld id="{6B9F3E87-CCE8-4390-881A-FB5B902156FF}" type="slidenum">
              <a:rPr lang="sk-SK" smtClean="0"/>
              <a:t>‹#›</a:t>
            </a:fld>
            <a:endParaRPr lang="sk-SK"/>
          </a:p>
        </p:txBody>
      </p:sp>
    </p:spTree>
    <p:extLst>
      <p:ext uri="{BB962C8B-B14F-4D97-AF65-F5344CB8AC3E}">
        <p14:creationId xmlns:p14="http://schemas.microsoft.com/office/powerpoint/2010/main" val="959265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dátum 2"/>
          <p:cNvSpPr>
            <a:spLocks noGrp="1"/>
          </p:cNvSpPr>
          <p:nvPr>
            <p:ph type="dt" sz="half" idx="10"/>
          </p:nvPr>
        </p:nvSpPr>
        <p:spPr/>
        <p:txBody>
          <a:bodyPr/>
          <a:lstStyle/>
          <a:p>
            <a:fld id="{7A77C0AC-EEBF-4F46-865A-92E8E729A778}" type="datetimeFigureOut">
              <a:rPr lang="sk-SK" smtClean="0"/>
              <a:t>27. 10. 2021</a:t>
            </a:fld>
            <a:endParaRPr lang="sk-SK"/>
          </a:p>
        </p:txBody>
      </p:sp>
      <p:sp>
        <p:nvSpPr>
          <p:cNvPr id="4" name="Zástupný objekt pre pätu 3"/>
          <p:cNvSpPr>
            <a:spLocks noGrp="1"/>
          </p:cNvSpPr>
          <p:nvPr>
            <p:ph type="ftr" sz="quarter" idx="11"/>
          </p:nvPr>
        </p:nvSpPr>
        <p:spPr/>
        <p:txBody>
          <a:bodyPr/>
          <a:lstStyle/>
          <a:p>
            <a:endParaRPr lang="sk-SK"/>
          </a:p>
        </p:txBody>
      </p:sp>
      <p:sp>
        <p:nvSpPr>
          <p:cNvPr id="5" name="Zástupný objekt pre číslo snímky 4"/>
          <p:cNvSpPr>
            <a:spLocks noGrp="1"/>
          </p:cNvSpPr>
          <p:nvPr>
            <p:ph type="sldNum" sz="quarter" idx="12"/>
          </p:nvPr>
        </p:nvSpPr>
        <p:spPr/>
        <p:txBody>
          <a:bodyPr/>
          <a:lstStyle/>
          <a:p>
            <a:fld id="{6B9F3E87-CCE8-4390-881A-FB5B902156FF}" type="slidenum">
              <a:rPr lang="sk-SK" smtClean="0"/>
              <a:t>‹#›</a:t>
            </a:fld>
            <a:endParaRPr lang="sk-SK"/>
          </a:p>
        </p:txBody>
      </p:sp>
    </p:spTree>
    <p:extLst>
      <p:ext uri="{BB962C8B-B14F-4D97-AF65-F5344CB8AC3E}">
        <p14:creationId xmlns:p14="http://schemas.microsoft.com/office/powerpoint/2010/main" val="3850958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objekt pre dátum 1"/>
          <p:cNvSpPr>
            <a:spLocks noGrp="1"/>
          </p:cNvSpPr>
          <p:nvPr>
            <p:ph type="dt" sz="half" idx="10"/>
          </p:nvPr>
        </p:nvSpPr>
        <p:spPr/>
        <p:txBody>
          <a:bodyPr/>
          <a:lstStyle/>
          <a:p>
            <a:fld id="{7A77C0AC-EEBF-4F46-865A-92E8E729A778}" type="datetimeFigureOut">
              <a:rPr lang="sk-SK" smtClean="0"/>
              <a:t>27. 10. 2021</a:t>
            </a:fld>
            <a:endParaRPr lang="sk-SK"/>
          </a:p>
        </p:txBody>
      </p:sp>
      <p:sp>
        <p:nvSpPr>
          <p:cNvPr id="3" name="Zástupný objekt pre pätu 2"/>
          <p:cNvSpPr>
            <a:spLocks noGrp="1"/>
          </p:cNvSpPr>
          <p:nvPr>
            <p:ph type="ftr" sz="quarter" idx="11"/>
          </p:nvPr>
        </p:nvSpPr>
        <p:spPr/>
        <p:txBody>
          <a:bodyPr/>
          <a:lstStyle/>
          <a:p>
            <a:endParaRPr lang="sk-SK"/>
          </a:p>
        </p:txBody>
      </p:sp>
      <p:sp>
        <p:nvSpPr>
          <p:cNvPr id="4" name="Zástupný objekt pre číslo snímky 3"/>
          <p:cNvSpPr>
            <a:spLocks noGrp="1"/>
          </p:cNvSpPr>
          <p:nvPr>
            <p:ph type="sldNum" sz="quarter" idx="12"/>
          </p:nvPr>
        </p:nvSpPr>
        <p:spPr/>
        <p:txBody>
          <a:bodyPr/>
          <a:lstStyle/>
          <a:p>
            <a:fld id="{6B9F3E87-CCE8-4390-881A-FB5B902156FF}" type="slidenum">
              <a:rPr lang="sk-SK" smtClean="0"/>
              <a:t>‹#›</a:t>
            </a:fld>
            <a:endParaRPr lang="sk-SK"/>
          </a:p>
        </p:txBody>
      </p:sp>
    </p:spTree>
    <p:extLst>
      <p:ext uri="{BB962C8B-B14F-4D97-AF65-F5344CB8AC3E}">
        <p14:creationId xmlns:p14="http://schemas.microsoft.com/office/powerpoint/2010/main" val="3086820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a:t>Upravte štýly predlohy textu</a:t>
            </a:r>
          </a:p>
        </p:txBody>
      </p:sp>
      <p:sp>
        <p:nvSpPr>
          <p:cNvPr id="3" name="Zástupný objekt pre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Zástupný objekt pre dátum 4"/>
          <p:cNvSpPr>
            <a:spLocks noGrp="1"/>
          </p:cNvSpPr>
          <p:nvPr>
            <p:ph type="dt" sz="half" idx="10"/>
          </p:nvPr>
        </p:nvSpPr>
        <p:spPr/>
        <p:txBody>
          <a:bodyPr/>
          <a:lstStyle/>
          <a:p>
            <a:fld id="{7A77C0AC-EEBF-4F46-865A-92E8E729A778}" type="datetimeFigureOut">
              <a:rPr lang="sk-SK" smtClean="0"/>
              <a:t>27. 10. 2021</a:t>
            </a:fld>
            <a:endParaRPr lang="sk-SK"/>
          </a:p>
        </p:txBody>
      </p:sp>
      <p:sp>
        <p:nvSpPr>
          <p:cNvPr id="6" name="Zástupný objekt pre pätu 5"/>
          <p:cNvSpPr>
            <a:spLocks noGrp="1"/>
          </p:cNvSpPr>
          <p:nvPr>
            <p:ph type="ftr" sz="quarter" idx="11"/>
          </p:nvPr>
        </p:nvSpPr>
        <p:spPr/>
        <p:txBody>
          <a:bodyPr/>
          <a:lstStyle/>
          <a:p>
            <a:endParaRPr lang="sk-SK"/>
          </a:p>
        </p:txBody>
      </p:sp>
      <p:sp>
        <p:nvSpPr>
          <p:cNvPr id="7" name="Zástupný objekt pre číslo snímky 6"/>
          <p:cNvSpPr>
            <a:spLocks noGrp="1"/>
          </p:cNvSpPr>
          <p:nvPr>
            <p:ph type="sldNum" sz="quarter" idx="12"/>
          </p:nvPr>
        </p:nvSpPr>
        <p:spPr/>
        <p:txBody>
          <a:bodyPr/>
          <a:lstStyle/>
          <a:p>
            <a:fld id="{6B9F3E87-CCE8-4390-881A-FB5B902156FF}" type="slidenum">
              <a:rPr lang="sk-SK" smtClean="0"/>
              <a:t>‹#›</a:t>
            </a:fld>
            <a:endParaRPr lang="sk-SK"/>
          </a:p>
        </p:txBody>
      </p:sp>
    </p:spTree>
    <p:extLst>
      <p:ext uri="{BB962C8B-B14F-4D97-AF65-F5344CB8AC3E}">
        <p14:creationId xmlns:p14="http://schemas.microsoft.com/office/powerpoint/2010/main" val="540305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a:t>Upravte štýly predlohy textu</a:t>
            </a:r>
          </a:p>
        </p:txBody>
      </p:sp>
      <p:sp>
        <p:nvSpPr>
          <p:cNvPr id="3" name="Zástupný objekt pre obrázo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objekt pr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Zástupný objekt pre dátum 4"/>
          <p:cNvSpPr>
            <a:spLocks noGrp="1"/>
          </p:cNvSpPr>
          <p:nvPr>
            <p:ph type="dt" sz="half" idx="10"/>
          </p:nvPr>
        </p:nvSpPr>
        <p:spPr/>
        <p:txBody>
          <a:bodyPr/>
          <a:lstStyle/>
          <a:p>
            <a:fld id="{7A77C0AC-EEBF-4F46-865A-92E8E729A778}" type="datetimeFigureOut">
              <a:rPr lang="sk-SK" smtClean="0"/>
              <a:t>27. 10. 2021</a:t>
            </a:fld>
            <a:endParaRPr lang="sk-SK"/>
          </a:p>
        </p:txBody>
      </p:sp>
      <p:sp>
        <p:nvSpPr>
          <p:cNvPr id="6" name="Zástupný objekt pre pätu 5"/>
          <p:cNvSpPr>
            <a:spLocks noGrp="1"/>
          </p:cNvSpPr>
          <p:nvPr>
            <p:ph type="ftr" sz="quarter" idx="11"/>
          </p:nvPr>
        </p:nvSpPr>
        <p:spPr/>
        <p:txBody>
          <a:bodyPr/>
          <a:lstStyle/>
          <a:p>
            <a:endParaRPr lang="sk-SK"/>
          </a:p>
        </p:txBody>
      </p:sp>
      <p:sp>
        <p:nvSpPr>
          <p:cNvPr id="7" name="Zástupný objekt pre číslo snímky 6"/>
          <p:cNvSpPr>
            <a:spLocks noGrp="1"/>
          </p:cNvSpPr>
          <p:nvPr>
            <p:ph type="sldNum" sz="quarter" idx="12"/>
          </p:nvPr>
        </p:nvSpPr>
        <p:spPr/>
        <p:txBody>
          <a:bodyPr/>
          <a:lstStyle/>
          <a:p>
            <a:fld id="{6B9F3E87-CCE8-4390-881A-FB5B902156FF}" type="slidenum">
              <a:rPr lang="sk-SK" smtClean="0"/>
              <a:t>‹#›</a:t>
            </a:fld>
            <a:endParaRPr lang="sk-SK"/>
          </a:p>
        </p:txBody>
      </p:sp>
    </p:spTree>
    <p:extLst>
      <p:ext uri="{BB962C8B-B14F-4D97-AF65-F5344CB8AC3E}">
        <p14:creationId xmlns:p14="http://schemas.microsoft.com/office/powerpoint/2010/main" val="3973678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a:t>Upravte štýly predlohy textu</a:t>
            </a:r>
          </a:p>
        </p:txBody>
      </p:sp>
      <p:sp>
        <p:nvSpPr>
          <p:cNvPr id="3" name="Zástupný objekt pre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7C0AC-EEBF-4F46-865A-92E8E729A778}" type="datetimeFigureOut">
              <a:rPr lang="sk-SK" smtClean="0"/>
              <a:t>27. 10. 2021</a:t>
            </a:fld>
            <a:endParaRPr lang="sk-SK"/>
          </a:p>
        </p:txBody>
      </p:sp>
      <p:sp>
        <p:nvSpPr>
          <p:cNvPr id="5" name="Zástupný objekt pre pät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objekt pre číslo snímky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9F3E87-CCE8-4390-881A-FB5B902156FF}" type="slidenum">
              <a:rPr lang="sk-SK" smtClean="0"/>
              <a:t>‹#›</a:t>
            </a:fld>
            <a:endParaRPr lang="sk-SK"/>
          </a:p>
        </p:txBody>
      </p:sp>
    </p:spTree>
    <p:extLst>
      <p:ext uri="{BB962C8B-B14F-4D97-AF65-F5344CB8AC3E}">
        <p14:creationId xmlns:p14="http://schemas.microsoft.com/office/powerpoint/2010/main" val="5987662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upsvr.gov.sk/socialne-veci-a-rodina/dotacie-pre-deti/poskytovanie-dotacii-na-stravu-v-novom-skolskom-roku-2021-2022.html?page_id=1102173" TargetMode="External"/><Relationship Id="rId2" Type="http://schemas.openxmlformats.org/officeDocument/2006/relationships/hyperlink" Target="https://www.upsvr.gov.sk/socialne-veci-a-rodina/dotacie-pre-deti.html?page_id=964373" TargetMode="Externa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s://www.upsvr.gov.sk/socialne-veci-a-rodina/dotacie-pre-deti/informacia-k-detom-ktore-su-opravnene-na-poskytnutie-dotacie-podla-4-ods.-3-pism.-c-zakona-o-dotaciach.html?page_id=1108862"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Nadpis 27"/>
          <p:cNvSpPr>
            <a:spLocks noGrp="1"/>
          </p:cNvSpPr>
          <p:nvPr>
            <p:ph type="ctrTitle"/>
          </p:nvPr>
        </p:nvSpPr>
        <p:spPr>
          <a:xfrm>
            <a:off x="6168008" y="2420888"/>
            <a:ext cx="3384376" cy="2232248"/>
          </a:xfrm>
        </p:spPr>
        <p:txBody>
          <a:bodyPr>
            <a:normAutofit fontScale="90000"/>
          </a:bodyPr>
          <a:lstStyle/>
          <a:p>
            <a:pPr algn="l"/>
            <a:r>
              <a:rPr lang="sk-SK" sz="3200" b="1" dirty="0">
                <a:solidFill>
                  <a:schemeClr val="accent1">
                    <a:lumMod val="75000"/>
                  </a:schemeClr>
                </a:solidFill>
                <a:latin typeface="Calibri" panose="020F0502020204030204" pitchFamily="34" charset="0"/>
              </a:rPr>
              <a:t>Ústredie práce, sociálnych vecí a rodiny </a:t>
            </a:r>
            <a:br>
              <a:rPr lang="sk-SK" sz="3200" b="1" dirty="0">
                <a:solidFill>
                  <a:schemeClr val="accent1">
                    <a:lumMod val="75000"/>
                  </a:schemeClr>
                </a:solidFill>
                <a:latin typeface="Calibri" panose="020F0502020204030204" pitchFamily="34" charset="0"/>
              </a:rPr>
            </a:br>
            <a:br>
              <a:rPr lang="sk-SK" sz="3200" b="1" dirty="0">
                <a:solidFill>
                  <a:schemeClr val="accent1">
                    <a:lumMod val="75000"/>
                  </a:schemeClr>
                </a:solidFill>
                <a:latin typeface="Calibri" panose="020F0502020204030204" pitchFamily="34" charset="0"/>
              </a:rPr>
            </a:br>
            <a:r>
              <a:rPr lang="sk-SK" sz="3200" b="1" dirty="0">
                <a:solidFill>
                  <a:schemeClr val="accent1">
                    <a:lumMod val="75000"/>
                  </a:schemeClr>
                </a:solidFill>
                <a:latin typeface="Calibri" panose="020F0502020204030204" pitchFamily="34" charset="0"/>
              </a:rPr>
              <a:t> </a:t>
            </a:r>
            <a:br>
              <a:rPr lang="sk-SK" sz="3200" b="1" dirty="0">
                <a:solidFill>
                  <a:schemeClr val="accent1">
                    <a:lumMod val="75000"/>
                  </a:schemeClr>
                </a:solidFill>
                <a:latin typeface="Calibri" panose="020F0502020204030204" pitchFamily="34" charset="0"/>
              </a:rPr>
            </a:br>
            <a:endParaRPr lang="sk-SK" sz="3200" b="1" dirty="0">
              <a:solidFill>
                <a:schemeClr val="accent1">
                  <a:lumMod val="75000"/>
                </a:schemeClr>
              </a:solidFill>
              <a:latin typeface="Calibri" panose="020F0502020204030204" pitchFamily="34" charset="0"/>
            </a:endParaRPr>
          </a:p>
        </p:txBody>
      </p:sp>
      <p:cxnSp>
        <p:nvCxnSpPr>
          <p:cNvPr id="5" name="Rovná spojnica 4"/>
          <p:cNvCxnSpPr/>
          <p:nvPr/>
        </p:nvCxnSpPr>
        <p:spPr>
          <a:xfrm>
            <a:off x="6103620" y="0"/>
            <a:ext cx="19080" cy="2996952"/>
          </a:xfrm>
          <a:prstGeom prst="line">
            <a:avLst/>
          </a:prstGeom>
          <a:ln w="317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Rovná spojnica 7"/>
          <p:cNvCxnSpPr/>
          <p:nvPr/>
        </p:nvCxnSpPr>
        <p:spPr>
          <a:xfrm flipH="1">
            <a:off x="6120408" y="2996952"/>
            <a:ext cx="2292" cy="792088"/>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Rovná spojnica 13"/>
          <p:cNvCxnSpPr/>
          <p:nvPr/>
        </p:nvCxnSpPr>
        <p:spPr>
          <a:xfrm>
            <a:off x="6120408" y="3789040"/>
            <a:ext cx="2292" cy="306896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pic>
        <p:nvPicPr>
          <p:cNvPr id="1027" name="Picture 3" descr="C:\Users\sebovamar\Desktop\znak.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7863" y="1757579"/>
            <a:ext cx="1607733" cy="1779433"/>
          </a:xfrm>
          <a:prstGeom prst="rect">
            <a:avLst/>
          </a:prstGeom>
          <a:noFill/>
          <a:extLst>
            <a:ext uri="{909E8E84-426E-40DD-AFC4-6F175D3DCCD1}">
              <a14:hiddenFill xmlns:a14="http://schemas.microsoft.com/office/drawing/2010/main">
                <a:solidFill>
                  <a:srgbClr val="FFFFFF"/>
                </a:solidFill>
              </a14:hiddenFill>
            </a:ext>
          </a:extLst>
        </p:spPr>
      </p:pic>
      <p:sp>
        <p:nvSpPr>
          <p:cNvPr id="2" name="Podnadpis 1"/>
          <p:cNvSpPr>
            <a:spLocks noGrp="1"/>
          </p:cNvSpPr>
          <p:nvPr>
            <p:ph type="subTitle" idx="1"/>
          </p:nvPr>
        </p:nvSpPr>
        <p:spPr>
          <a:xfrm rot="10800000" flipV="1">
            <a:off x="6168008" y="4167554"/>
            <a:ext cx="3899184" cy="1441938"/>
          </a:xfrm>
        </p:spPr>
        <p:txBody>
          <a:bodyPr>
            <a:normAutofit fontScale="85000" lnSpcReduction="10000"/>
          </a:bodyPr>
          <a:lstStyle/>
          <a:p>
            <a:r>
              <a:rPr lang="sk-SK" b="1" dirty="0">
                <a:solidFill>
                  <a:srgbClr val="0070C0"/>
                </a:solidFill>
              </a:rPr>
              <a:t>Mgr. Alena Klimanová </a:t>
            </a:r>
          </a:p>
          <a:p>
            <a:r>
              <a:rPr lang="sk-SK" i="1" dirty="0">
                <a:solidFill>
                  <a:srgbClr val="0070C0"/>
                </a:solidFill>
              </a:rPr>
              <a:t>riaditeľka odboru pomoci v hmotnej núdzi a štátnych sociálnych dávok </a:t>
            </a:r>
          </a:p>
          <a:p>
            <a:r>
              <a:rPr lang="sk-SK" b="1" dirty="0">
                <a:solidFill>
                  <a:srgbClr val="0070C0"/>
                </a:solidFill>
              </a:rPr>
              <a:t>Považská Bystrica 13.09.2021</a:t>
            </a:r>
          </a:p>
        </p:txBody>
      </p:sp>
    </p:spTree>
    <p:extLst>
      <p:ext uri="{BB962C8B-B14F-4D97-AF65-F5344CB8AC3E}">
        <p14:creationId xmlns:p14="http://schemas.microsoft.com/office/powerpoint/2010/main" val="1880687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1538654" y="1311605"/>
            <a:ext cx="9029700" cy="4843160"/>
          </a:xfrm>
        </p:spPr>
        <p:txBody>
          <a:bodyPr>
            <a:normAutofit fontScale="92500" lnSpcReduction="10000"/>
          </a:bodyPr>
          <a:lstStyle/>
          <a:p>
            <a:pPr algn="just" eaLnBrk="0" fontAlgn="base" hangingPunct="0">
              <a:lnSpc>
                <a:spcPct val="100000"/>
              </a:lnSpc>
              <a:spcBef>
                <a:spcPct val="0"/>
              </a:spcBef>
              <a:spcAft>
                <a:spcPct val="0"/>
              </a:spcAft>
              <a:buFont typeface="Wingdings" panose="05000000000000000000" pitchFamily="2" charset="2"/>
              <a:buChar char="Ø"/>
            </a:pPr>
            <a:endParaRPr lang="sk-SK" altLang="sk-SK" sz="2400" dirty="0">
              <a:latin typeface="Arial" panose="020B0604020202020204" pitchFamily="34" charset="0"/>
            </a:endParaRPr>
          </a:p>
          <a:p>
            <a:pPr marL="0" indent="0" algn="just">
              <a:buNone/>
            </a:pPr>
            <a:r>
              <a:rPr lang="sk-SK" sz="2600" b="1" u="sng" dirty="0"/>
              <a:t>Dieťa v ZŠ dovŕši 15 rokov dňa 19.10.2021:</a:t>
            </a:r>
            <a:endParaRPr lang="sk-SK" sz="2600" dirty="0"/>
          </a:p>
          <a:p>
            <a:pPr algn="just"/>
            <a:r>
              <a:rPr lang="sk-SK" sz="2600" dirty="0"/>
              <a:t>Rodič si na dieťa uplatňoval zvýšený daňový bonus, od septembra 2021 nemal nárok na dotáciu na stravu (nárok na zvýšený DB má poslednýkrát za mesiac, v ktorom dieťa dovŕši 15 rokov, </a:t>
            </a:r>
            <a:r>
              <a:rPr lang="sk-SK" sz="2600" dirty="0" err="1"/>
              <a:t>t.j</a:t>
            </a:r>
            <a:r>
              <a:rPr lang="sk-SK" sz="2600" dirty="0"/>
              <a:t>. október 2021). Od </a:t>
            </a:r>
            <a:r>
              <a:rPr lang="sk-SK" sz="2600" u="sng" dirty="0"/>
              <a:t>novembra 2021 má nárok na dotáciu na stravu</a:t>
            </a:r>
            <a:r>
              <a:rPr lang="sk-SK" sz="2600" dirty="0"/>
              <a:t> a zároveň na daňový bonus v základnej sume (23,22 eur).</a:t>
            </a:r>
          </a:p>
          <a:p>
            <a:pPr algn="just"/>
            <a:r>
              <a:rPr lang="sk-SK" sz="2600" dirty="0"/>
              <a:t>Rodič informuje zriaďovateľa, že od mesiaca november 2021 si nemôže uplatniť nárok na zvýšený DB vzhľadom na vek dieťaťa a predloží zriaďovateľovi ČV. </a:t>
            </a:r>
          </a:p>
          <a:p>
            <a:pPr algn="just"/>
            <a:r>
              <a:rPr lang="sk-SK" sz="2600" i="1" dirty="0"/>
              <a:t>Ak rodič informuje zriaďovateľa a predloží ČV v októbri 2021 a zriaďovateľ o tejto zmene skutočností -„prírastok dieťaťa“ informuje úrad do </a:t>
            </a:r>
            <a:r>
              <a:rPr lang="sk-SK" sz="2600" i="1" dirty="0">
                <a:solidFill>
                  <a:schemeClr val="accent1"/>
                </a:solidFill>
              </a:rPr>
              <a:t>10.11.2021,</a:t>
            </a:r>
            <a:r>
              <a:rPr lang="sk-SK" sz="2600" i="1" dirty="0"/>
              <a:t> toto dieťa je oprávnené na poskytnutie dotácie na stravu od 01.11.2021.  </a:t>
            </a:r>
            <a:endParaRPr lang="sk-SK" sz="2600" dirty="0"/>
          </a:p>
          <a:p>
            <a:pPr marL="0" indent="0">
              <a:buNone/>
            </a:pPr>
            <a:endParaRPr lang="sk-SK" b="1" dirty="0"/>
          </a:p>
        </p:txBody>
      </p:sp>
      <p:sp>
        <p:nvSpPr>
          <p:cNvPr id="4" name="Nadpis 3"/>
          <p:cNvSpPr>
            <a:spLocks noGrp="1"/>
          </p:cNvSpPr>
          <p:nvPr>
            <p:ph type="title"/>
          </p:nvPr>
        </p:nvSpPr>
        <p:spPr>
          <a:xfrm>
            <a:off x="1991544" y="536908"/>
            <a:ext cx="8232324" cy="567368"/>
          </a:xfrm>
          <a:prstGeom prst="rect">
            <a:avLst/>
          </a:prstGeom>
          <a:solidFill>
            <a:schemeClr val="accent1">
              <a:lumMod val="75000"/>
            </a:schemeClr>
          </a:solidFill>
          <a:ln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sk-SK" sz="3200" dirty="0"/>
              <a:t>Zmeny v priebehu školského roka </a:t>
            </a:r>
          </a:p>
        </p:txBody>
      </p:sp>
      <p:cxnSp>
        <p:nvCxnSpPr>
          <p:cNvPr id="5" name="Rovná spojnica 4"/>
          <p:cNvCxnSpPr/>
          <p:nvPr/>
        </p:nvCxnSpPr>
        <p:spPr>
          <a:xfrm>
            <a:off x="1994268" y="927116"/>
            <a:ext cx="0" cy="36004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Rovná spojnica 5"/>
          <p:cNvCxnSpPr/>
          <p:nvPr/>
        </p:nvCxnSpPr>
        <p:spPr>
          <a:xfrm>
            <a:off x="1991544" y="924256"/>
            <a:ext cx="0" cy="36004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Rovná spojnica 6"/>
          <p:cNvCxnSpPr/>
          <p:nvPr/>
        </p:nvCxnSpPr>
        <p:spPr>
          <a:xfrm>
            <a:off x="1991544" y="356888"/>
            <a:ext cx="0" cy="360040"/>
          </a:xfrm>
          <a:prstGeom prst="line">
            <a:avLst/>
          </a:prstGeom>
          <a:ln w="317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Rovná spojnica 7"/>
          <p:cNvCxnSpPr/>
          <p:nvPr/>
        </p:nvCxnSpPr>
        <p:spPr>
          <a:xfrm>
            <a:off x="1991544" y="6234388"/>
            <a:ext cx="5904656"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pic>
        <p:nvPicPr>
          <p:cNvPr id="9" name="Zástupný symbol obsahu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68208" y="6093297"/>
            <a:ext cx="1334656" cy="417783"/>
          </a:xfrm>
          <a:prstGeom prst="rect">
            <a:avLst/>
          </a:prstGeom>
        </p:spPr>
      </p:pic>
      <p:cxnSp>
        <p:nvCxnSpPr>
          <p:cNvPr id="10" name="Rovná spojnica 9"/>
          <p:cNvCxnSpPr/>
          <p:nvPr/>
        </p:nvCxnSpPr>
        <p:spPr>
          <a:xfrm>
            <a:off x="9408368" y="6245204"/>
            <a:ext cx="125963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7084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1538654" y="1311605"/>
            <a:ext cx="9029700" cy="4843160"/>
          </a:xfrm>
        </p:spPr>
        <p:txBody>
          <a:bodyPr>
            <a:normAutofit fontScale="70000" lnSpcReduction="20000"/>
          </a:bodyPr>
          <a:lstStyle/>
          <a:p>
            <a:pPr algn="just" eaLnBrk="0" fontAlgn="base" hangingPunct="0">
              <a:lnSpc>
                <a:spcPct val="100000"/>
              </a:lnSpc>
              <a:spcBef>
                <a:spcPct val="0"/>
              </a:spcBef>
              <a:spcAft>
                <a:spcPct val="0"/>
              </a:spcAft>
              <a:buFont typeface="Wingdings" panose="05000000000000000000" pitchFamily="2" charset="2"/>
              <a:buChar char="Ø"/>
            </a:pPr>
            <a:endParaRPr lang="sk-SK" altLang="sk-SK" sz="2400" dirty="0">
              <a:latin typeface="Arial" panose="020B0604020202020204" pitchFamily="34" charset="0"/>
            </a:endParaRPr>
          </a:p>
          <a:p>
            <a:pPr algn="just">
              <a:buFont typeface="Wingdings" panose="05000000000000000000" pitchFamily="2" charset="2"/>
              <a:buChar char="Ø"/>
            </a:pPr>
            <a:r>
              <a:rPr lang="sk-SK" b="1" dirty="0"/>
              <a:t> Vzor ČV - </a:t>
            </a:r>
            <a:r>
              <a:rPr lang="sk-SK" dirty="0"/>
              <a:t>je odporúčaný zriaďovatelia ho môžu zmeniť, je to </a:t>
            </a:r>
          </a:p>
          <a:p>
            <a:pPr marL="0" indent="0" algn="just">
              <a:buNone/>
            </a:pPr>
            <a:r>
              <a:rPr lang="sk-SK" dirty="0"/>
              <a:t>    doklad pre zriaďovateľa, na </a:t>
            </a:r>
            <a:r>
              <a:rPr lang="sk-SK" u="sng" dirty="0"/>
              <a:t>úrad sa nepredkladá </a:t>
            </a:r>
          </a:p>
          <a:p>
            <a:pPr algn="just">
              <a:buFont typeface="Wingdings" panose="05000000000000000000" pitchFamily="2" charset="2"/>
              <a:buChar char="Ø"/>
            </a:pPr>
            <a:r>
              <a:rPr lang="sk-SK" b="1" dirty="0"/>
              <a:t> Diétne stravovanie – </a:t>
            </a:r>
            <a:r>
              <a:rPr lang="sk-SK" dirty="0"/>
              <a:t>bez zmeny, platia tie isté podmienky </a:t>
            </a:r>
          </a:p>
          <a:p>
            <a:pPr algn="just">
              <a:buFont typeface="Wingdings" panose="05000000000000000000" pitchFamily="2" charset="2"/>
              <a:buChar char="Ø"/>
            </a:pPr>
            <a:r>
              <a:rPr lang="sk-SK" b="1" dirty="0"/>
              <a:t> Dieťa zverené do NRS – </a:t>
            </a:r>
            <a:r>
              <a:rPr lang="sk-SK" dirty="0"/>
              <a:t>má nárok na dotáciu na stravu, na </a:t>
            </a:r>
          </a:p>
          <a:p>
            <a:pPr marL="0" indent="0" algn="just">
              <a:buNone/>
            </a:pPr>
            <a:r>
              <a:rPr lang="sk-SK" dirty="0"/>
              <a:t>     základe ČV o neuplatnení si daňového bonusu  </a:t>
            </a:r>
          </a:p>
          <a:p>
            <a:pPr algn="just">
              <a:buFont typeface="Wingdings" panose="05000000000000000000" pitchFamily="2" charset="2"/>
              <a:buChar char="Ø"/>
            </a:pPr>
            <a:r>
              <a:rPr lang="sk-SK" b="1" dirty="0"/>
              <a:t> Zoznamy detí v hmotnej núdzi pre zriaďovateľov -  </a:t>
            </a:r>
            <a:r>
              <a:rPr lang="sk-SK" dirty="0"/>
              <a:t>úrad neposiela</a:t>
            </a:r>
          </a:p>
          <a:p>
            <a:pPr algn="just">
              <a:buFont typeface="Wingdings" panose="05000000000000000000" pitchFamily="2" charset="2"/>
              <a:buChar char="Ø"/>
            </a:pPr>
            <a:r>
              <a:rPr lang="sk-SK" b="1" dirty="0"/>
              <a:t> Deti z CDR – </a:t>
            </a:r>
            <a:r>
              <a:rPr lang="sk-SK" dirty="0"/>
              <a:t>nemajú nárok na dotáciu na stravu, neexistuje osoba, </a:t>
            </a:r>
          </a:p>
          <a:p>
            <a:pPr marL="0" indent="0" algn="just">
              <a:buNone/>
            </a:pPr>
            <a:r>
              <a:rPr lang="sk-SK" dirty="0"/>
              <a:t>     ktorá by si uplatňovala daňový bonus  </a:t>
            </a:r>
          </a:p>
          <a:p>
            <a:pPr algn="just">
              <a:buFont typeface="Wingdings" panose="05000000000000000000" pitchFamily="2" charset="2"/>
              <a:buChar char="Ø"/>
            </a:pPr>
            <a:r>
              <a:rPr lang="sk-SK" b="1" dirty="0"/>
              <a:t> Občania, ktorí si uplatňujú DB v inej krajine -  </a:t>
            </a:r>
            <a:r>
              <a:rPr lang="sk-SK" dirty="0"/>
              <a:t>deti majú nárok na dotáciu,  </a:t>
            </a:r>
          </a:p>
          <a:p>
            <a:pPr marL="0" indent="0" algn="just">
              <a:buNone/>
            </a:pPr>
            <a:r>
              <a:rPr lang="sk-SK" dirty="0"/>
              <a:t>      predložia ČV </a:t>
            </a:r>
          </a:p>
          <a:p>
            <a:pPr>
              <a:buFont typeface="Wingdings" panose="05000000000000000000" pitchFamily="2" charset="2"/>
              <a:buChar char="Ø"/>
            </a:pPr>
            <a:r>
              <a:rPr lang="sk-SK" b="1" dirty="0"/>
              <a:t> Námietka voči posúdeniu ŽM  - </a:t>
            </a:r>
            <a:r>
              <a:rPr lang="sk-SK" dirty="0"/>
              <a:t>postupovať ako pri odvolacom konaní a postúpiť ju </a:t>
            </a:r>
          </a:p>
          <a:p>
            <a:pPr marL="0" indent="0">
              <a:buNone/>
            </a:pPr>
            <a:r>
              <a:rPr lang="sk-SK" dirty="0"/>
              <a:t>      odvolaciemu orgánu, postup je uvedený v IN o dotáciách  </a:t>
            </a:r>
          </a:p>
          <a:p>
            <a:pPr>
              <a:buFont typeface="Wingdings" panose="05000000000000000000" pitchFamily="2" charset="2"/>
              <a:buChar char="Ø"/>
            </a:pPr>
            <a:r>
              <a:rPr lang="sk-SK" b="1" dirty="0"/>
              <a:t>  Individuálne vzdelávanie – </a:t>
            </a:r>
            <a:r>
              <a:rPr lang="sk-SK" dirty="0"/>
              <a:t>platí len pre ZŠ, nie pre deti v MŠ   </a:t>
            </a:r>
          </a:p>
          <a:p>
            <a:pPr marL="0" indent="0">
              <a:buNone/>
            </a:pPr>
            <a:endParaRPr lang="sk-SK" b="1" dirty="0"/>
          </a:p>
        </p:txBody>
      </p:sp>
      <p:sp>
        <p:nvSpPr>
          <p:cNvPr id="4" name="Nadpis 3"/>
          <p:cNvSpPr>
            <a:spLocks noGrp="1"/>
          </p:cNvSpPr>
          <p:nvPr>
            <p:ph type="title"/>
          </p:nvPr>
        </p:nvSpPr>
        <p:spPr>
          <a:xfrm>
            <a:off x="1991544" y="536908"/>
            <a:ext cx="8232324" cy="567368"/>
          </a:xfrm>
          <a:prstGeom prst="rect">
            <a:avLst/>
          </a:prstGeom>
          <a:solidFill>
            <a:schemeClr val="accent1">
              <a:lumMod val="75000"/>
            </a:schemeClr>
          </a:solidFill>
          <a:ln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sk-SK" sz="3200" dirty="0"/>
              <a:t>Často kladené otázky </a:t>
            </a:r>
          </a:p>
        </p:txBody>
      </p:sp>
      <p:cxnSp>
        <p:nvCxnSpPr>
          <p:cNvPr id="5" name="Rovná spojnica 4"/>
          <p:cNvCxnSpPr/>
          <p:nvPr/>
        </p:nvCxnSpPr>
        <p:spPr>
          <a:xfrm>
            <a:off x="1994268" y="927116"/>
            <a:ext cx="0" cy="36004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Rovná spojnica 5"/>
          <p:cNvCxnSpPr/>
          <p:nvPr/>
        </p:nvCxnSpPr>
        <p:spPr>
          <a:xfrm>
            <a:off x="1991544" y="924256"/>
            <a:ext cx="0" cy="36004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Rovná spojnica 6"/>
          <p:cNvCxnSpPr/>
          <p:nvPr/>
        </p:nvCxnSpPr>
        <p:spPr>
          <a:xfrm>
            <a:off x="1991544" y="356888"/>
            <a:ext cx="0" cy="360040"/>
          </a:xfrm>
          <a:prstGeom prst="line">
            <a:avLst/>
          </a:prstGeom>
          <a:ln w="317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Rovná spojnica 7"/>
          <p:cNvCxnSpPr/>
          <p:nvPr/>
        </p:nvCxnSpPr>
        <p:spPr>
          <a:xfrm>
            <a:off x="1991544" y="6234388"/>
            <a:ext cx="5904656"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pic>
        <p:nvPicPr>
          <p:cNvPr id="9" name="Zástupný symbol obsahu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68208" y="6093297"/>
            <a:ext cx="1334656" cy="417783"/>
          </a:xfrm>
          <a:prstGeom prst="rect">
            <a:avLst/>
          </a:prstGeom>
        </p:spPr>
      </p:pic>
      <p:cxnSp>
        <p:nvCxnSpPr>
          <p:cNvPr id="10" name="Rovná spojnica 9"/>
          <p:cNvCxnSpPr/>
          <p:nvPr/>
        </p:nvCxnSpPr>
        <p:spPr>
          <a:xfrm>
            <a:off x="9408368" y="6245204"/>
            <a:ext cx="125963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6821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1538654" y="1311605"/>
            <a:ext cx="9029700" cy="4843160"/>
          </a:xfrm>
        </p:spPr>
        <p:txBody>
          <a:bodyPr>
            <a:normAutofit/>
          </a:bodyPr>
          <a:lstStyle/>
          <a:p>
            <a:pPr algn="just" eaLnBrk="0" fontAlgn="base" hangingPunct="0">
              <a:lnSpc>
                <a:spcPct val="100000"/>
              </a:lnSpc>
              <a:spcBef>
                <a:spcPct val="0"/>
              </a:spcBef>
              <a:spcAft>
                <a:spcPct val="0"/>
              </a:spcAft>
              <a:buFont typeface="Wingdings" panose="05000000000000000000" pitchFamily="2" charset="2"/>
              <a:buChar char="Ø"/>
            </a:pPr>
            <a:endParaRPr lang="sk-SK" altLang="sk-SK" sz="2400" dirty="0">
              <a:latin typeface="Arial" panose="020B0604020202020204" pitchFamily="34" charset="0"/>
            </a:endParaRPr>
          </a:p>
          <a:p>
            <a:pPr marL="0" indent="0">
              <a:buNone/>
            </a:pPr>
            <a:r>
              <a:rPr lang="sk-SK" b="1" dirty="0"/>
              <a:t>Dôležité odkazy na webovú stránku Ústredia PSVR: </a:t>
            </a:r>
          </a:p>
          <a:p>
            <a:pPr marL="0" indent="0">
              <a:buNone/>
            </a:pPr>
            <a:r>
              <a:rPr lang="sk-SK" b="1" dirty="0">
                <a:hlinkClick r:id="rId2"/>
              </a:rPr>
              <a:t>https://www.upsvr.gov.sk/socialne-veci-a-rodina/dotacie-pre-deti.html?page_id=964373</a:t>
            </a:r>
            <a:endParaRPr lang="sk-SK" b="1" dirty="0"/>
          </a:p>
          <a:p>
            <a:pPr marL="0" indent="0">
              <a:buNone/>
            </a:pPr>
            <a:r>
              <a:rPr lang="sk-SK" b="1" dirty="0">
                <a:hlinkClick r:id="rId3"/>
              </a:rPr>
              <a:t>https://www.upsvr.gov.sk/socialne-veci-a-rodina/dotacie-pre-deti/poskytovanie-dotacii-na-stravu-v-novom-skolskom-roku-2021-2022.html?page_id=1102173</a:t>
            </a:r>
            <a:endParaRPr lang="sk-SK" b="1" dirty="0"/>
          </a:p>
          <a:p>
            <a:pPr marL="0" indent="0">
              <a:buNone/>
            </a:pPr>
            <a:r>
              <a:rPr lang="sk-SK" b="1" dirty="0">
                <a:hlinkClick r:id="rId4"/>
              </a:rPr>
              <a:t>https://www.upsvr.gov.sk/socialne-veci-a-rodina/dotacie-pre-deti/informacia-k-detom-ktore-su-opravnene-na-poskytnutie-dotacie-podla-4-ods.-3-pism.-c-zakona-o-dotaciach.html?page_id=1108862</a:t>
            </a:r>
            <a:endParaRPr lang="sk-SK" b="1" dirty="0"/>
          </a:p>
          <a:p>
            <a:pPr marL="0" indent="0">
              <a:buNone/>
            </a:pPr>
            <a:endParaRPr lang="sk-SK" b="1" dirty="0"/>
          </a:p>
          <a:p>
            <a:pPr marL="0" indent="0">
              <a:buNone/>
            </a:pPr>
            <a:endParaRPr lang="sk-SK" b="1" dirty="0"/>
          </a:p>
        </p:txBody>
      </p:sp>
      <p:sp>
        <p:nvSpPr>
          <p:cNvPr id="4" name="Nadpis 3"/>
          <p:cNvSpPr>
            <a:spLocks noGrp="1"/>
          </p:cNvSpPr>
          <p:nvPr>
            <p:ph type="title"/>
          </p:nvPr>
        </p:nvSpPr>
        <p:spPr>
          <a:xfrm>
            <a:off x="1991544" y="536908"/>
            <a:ext cx="8232324" cy="567368"/>
          </a:xfrm>
          <a:prstGeom prst="rect">
            <a:avLst/>
          </a:prstGeom>
          <a:solidFill>
            <a:schemeClr val="accent1">
              <a:lumMod val="75000"/>
            </a:schemeClr>
          </a:solidFill>
          <a:ln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sk-SK" sz="3200" dirty="0"/>
              <a:t>Informácie o dotáciách na stravu </a:t>
            </a:r>
          </a:p>
        </p:txBody>
      </p:sp>
      <p:cxnSp>
        <p:nvCxnSpPr>
          <p:cNvPr id="5" name="Rovná spojnica 4"/>
          <p:cNvCxnSpPr/>
          <p:nvPr/>
        </p:nvCxnSpPr>
        <p:spPr>
          <a:xfrm>
            <a:off x="1994268" y="927116"/>
            <a:ext cx="0" cy="36004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Rovná spojnica 5"/>
          <p:cNvCxnSpPr/>
          <p:nvPr/>
        </p:nvCxnSpPr>
        <p:spPr>
          <a:xfrm>
            <a:off x="1991544" y="924256"/>
            <a:ext cx="0" cy="36004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Rovná spojnica 6"/>
          <p:cNvCxnSpPr/>
          <p:nvPr/>
        </p:nvCxnSpPr>
        <p:spPr>
          <a:xfrm>
            <a:off x="1991544" y="356888"/>
            <a:ext cx="0" cy="360040"/>
          </a:xfrm>
          <a:prstGeom prst="line">
            <a:avLst/>
          </a:prstGeom>
          <a:ln w="317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Rovná spojnica 7"/>
          <p:cNvCxnSpPr/>
          <p:nvPr/>
        </p:nvCxnSpPr>
        <p:spPr>
          <a:xfrm>
            <a:off x="1991544" y="6234388"/>
            <a:ext cx="5904656"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pic>
        <p:nvPicPr>
          <p:cNvPr id="9" name="Zástupný symbol obsahu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968208" y="6093297"/>
            <a:ext cx="1334656" cy="417783"/>
          </a:xfrm>
          <a:prstGeom prst="rect">
            <a:avLst/>
          </a:prstGeom>
        </p:spPr>
      </p:pic>
      <p:cxnSp>
        <p:nvCxnSpPr>
          <p:cNvPr id="10" name="Rovná spojnica 9"/>
          <p:cNvCxnSpPr/>
          <p:nvPr/>
        </p:nvCxnSpPr>
        <p:spPr>
          <a:xfrm>
            <a:off x="9408368" y="6245204"/>
            <a:ext cx="125963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7931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Nadpis 27"/>
          <p:cNvSpPr>
            <a:spLocks noGrp="1"/>
          </p:cNvSpPr>
          <p:nvPr>
            <p:ph type="ctrTitle"/>
          </p:nvPr>
        </p:nvSpPr>
        <p:spPr>
          <a:xfrm>
            <a:off x="6168008" y="2420888"/>
            <a:ext cx="3384376" cy="2232248"/>
          </a:xfrm>
        </p:spPr>
        <p:txBody>
          <a:bodyPr>
            <a:normAutofit fontScale="90000"/>
          </a:bodyPr>
          <a:lstStyle/>
          <a:p>
            <a:pPr algn="l"/>
            <a:r>
              <a:rPr lang="sk-SK" sz="3200" b="1" dirty="0">
                <a:solidFill>
                  <a:schemeClr val="accent1">
                    <a:lumMod val="75000"/>
                  </a:schemeClr>
                </a:solidFill>
                <a:latin typeface="Calibri" panose="020F0502020204030204" pitchFamily="34" charset="0"/>
              </a:rPr>
              <a:t>Ústredie práce, sociálnych vecí a rodiny </a:t>
            </a:r>
            <a:br>
              <a:rPr lang="sk-SK" sz="3200" b="1" dirty="0">
                <a:solidFill>
                  <a:schemeClr val="accent1">
                    <a:lumMod val="75000"/>
                  </a:schemeClr>
                </a:solidFill>
                <a:latin typeface="Calibri" panose="020F0502020204030204" pitchFamily="34" charset="0"/>
              </a:rPr>
            </a:br>
            <a:br>
              <a:rPr lang="sk-SK" sz="3200" b="1" dirty="0">
                <a:solidFill>
                  <a:schemeClr val="accent1">
                    <a:lumMod val="75000"/>
                  </a:schemeClr>
                </a:solidFill>
                <a:latin typeface="Calibri" panose="020F0502020204030204" pitchFamily="34" charset="0"/>
              </a:rPr>
            </a:br>
            <a:r>
              <a:rPr lang="sk-SK" sz="3200" b="1" dirty="0">
                <a:solidFill>
                  <a:schemeClr val="accent1">
                    <a:lumMod val="75000"/>
                  </a:schemeClr>
                </a:solidFill>
                <a:latin typeface="Calibri" panose="020F0502020204030204" pitchFamily="34" charset="0"/>
              </a:rPr>
              <a:t> </a:t>
            </a:r>
            <a:br>
              <a:rPr lang="sk-SK" sz="3200" b="1" dirty="0">
                <a:solidFill>
                  <a:schemeClr val="accent1">
                    <a:lumMod val="75000"/>
                  </a:schemeClr>
                </a:solidFill>
                <a:latin typeface="Calibri" panose="020F0502020204030204" pitchFamily="34" charset="0"/>
              </a:rPr>
            </a:br>
            <a:endParaRPr lang="sk-SK" sz="3200" b="1" dirty="0">
              <a:solidFill>
                <a:schemeClr val="accent1">
                  <a:lumMod val="75000"/>
                </a:schemeClr>
              </a:solidFill>
              <a:latin typeface="Calibri" panose="020F0502020204030204" pitchFamily="34" charset="0"/>
            </a:endParaRPr>
          </a:p>
        </p:txBody>
      </p:sp>
      <p:cxnSp>
        <p:nvCxnSpPr>
          <p:cNvPr id="5" name="Rovná spojnica 4"/>
          <p:cNvCxnSpPr/>
          <p:nvPr/>
        </p:nvCxnSpPr>
        <p:spPr>
          <a:xfrm>
            <a:off x="6103620" y="0"/>
            <a:ext cx="19080" cy="2996952"/>
          </a:xfrm>
          <a:prstGeom prst="line">
            <a:avLst/>
          </a:prstGeom>
          <a:ln w="317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Rovná spojnica 7"/>
          <p:cNvCxnSpPr/>
          <p:nvPr/>
        </p:nvCxnSpPr>
        <p:spPr>
          <a:xfrm flipH="1">
            <a:off x="6120408" y="2996952"/>
            <a:ext cx="2292" cy="792088"/>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Rovná spojnica 13"/>
          <p:cNvCxnSpPr/>
          <p:nvPr/>
        </p:nvCxnSpPr>
        <p:spPr>
          <a:xfrm>
            <a:off x="6120408" y="3789040"/>
            <a:ext cx="2292" cy="306896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pic>
        <p:nvPicPr>
          <p:cNvPr id="1027" name="Picture 3" descr="C:\Users\sebovamar\Desktop\znak.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7863" y="1757579"/>
            <a:ext cx="1607733" cy="1779433"/>
          </a:xfrm>
          <a:prstGeom prst="rect">
            <a:avLst/>
          </a:prstGeom>
          <a:noFill/>
          <a:extLst>
            <a:ext uri="{909E8E84-426E-40DD-AFC4-6F175D3DCCD1}">
              <a14:hiddenFill xmlns:a14="http://schemas.microsoft.com/office/drawing/2010/main">
                <a:solidFill>
                  <a:srgbClr val="FFFFFF"/>
                </a:solidFill>
              </a14:hiddenFill>
            </a:ext>
          </a:extLst>
        </p:spPr>
      </p:pic>
      <p:sp>
        <p:nvSpPr>
          <p:cNvPr id="2" name="Podnadpis 1"/>
          <p:cNvSpPr>
            <a:spLocks noGrp="1"/>
          </p:cNvSpPr>
          <p:nvPr>
            <p:ph type="subTitle" idx="1"/>
          </p:nvPr>
        </p:nvSpPr>
        <p:spPr>
          <a:xfrm rot="10800000" flipV="1">
            <a:off x="6168008" y="4167554"/>
            <a:ext cx="3899184" cy="1441938"/>
          </a:xfrm>
        </p:spPr>
        <p:txBody>
          <a:bodyPr>
            <a:normAutofit/>
          </a:bodyPr>
          <a:lstStyle/>
          <a:p>
            <a:endParaRPr lang="sk-SK" b="1" dirty="0">
              <a:solidFill>
                <a:srgbClr val="0070C0"/>
              </a:solidFill>
            </a:endParaRPr>
          </a:p>
          <a:p>
            <a:r>
              <a:rPr lang="sk-SK" b="1" dirty="0">
                <a:solidFill>
                  <a:srgbClr val="0070C0"/>
                </a:solidFill>
              </a:rPr>
              <a:t>Ďakujem za pozornosť </a:t>
            </a:r>
          </a:p>
          <a:p>
            <a:endParaRPr lang="sk-SK" b="1" dirty="0">
              <a:solidFill>
                <a:srgbClr val="0070C0"/>
              </a:solidFill>
            </a:endParaRPr>
          </a:p>
        </p:txBody>
      </p:sp>
    </p:spTree>
    <p:extLst>
      <p:ext uri="{BB962C8B-B14F-4D97-AF65-F5344CB8AC3E}">
        <p14:creationId xmlns:p14="http://schemas.microsoft.com/office/powerpoint/2010/main" val="1279907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949569" y="1311605"/>
            <a:ext cx="9618785" cy="4843160"/>
          </a:xfrm>
        </p:spPr>
        <p:txBody>
          <a:bodyPr>
            <a:normAutofit/>
          </a:bodyPr>
          <a:lstStyle/>
          <a:p>
            <a:pPr marL="0" indent="0">
              <a:buNone/>
            </a:pPr>
            <a:endParaRPr lang="sk-SK" dirty="0">
              <a:effectLst/>
            </a:endParaRPr>
          </a:p>
          <a:p>
            <a:pPr marL="0" indent="0">
              <a:buNone/>
            </a:pPr>
            <a:endParaRPr lang="sk-SK" dirty="0"/>
          </a:p>
          <a:p>
            <a:endParaRPr lang="sk-SK" dirty="0"/>
          </a:p>
        </p:txBody>
      </p:sp>
      <p:sp>
        <p:nvSpPr>
          <p:cNvPr id="4" name="Nadpis 3"/>
          <p:cNvSpPr>
            <a:spLocks noGrp="1"/>
          </p:cNvSpPr>
          <p:nvPr>
            <p:ph type="title"/>
          </p:nvPr>
        </p:nvSpPr>
        <p:spPr>
          <a:xfrm>
            <a:off x="1991544" y="536908"/>
            <a:ext cx="8232324" cy="567368"/>
          </a:xfrm>
          <a:prstGeom prst="rect">
            <a:avLst/>
          </a:prstGeom>
          <a:solidFill>
            <a:schemeClr val="accent1">
              <a:lumMod val="75000"/>
            </a:schemeClr>
          </a:solidFill>
          <a:ln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r>
              <a:rPr lang="sk-SK" sz="3600" dirty="0"/>
              <a:t>Poskytnuté dotácie na stravu 25.08.2021</a:t>
            </a:r>
            <a:endParaRPr lang="sk-SK" dirty="0"/>
          </a:p>
        </p:txBody>
      </p:sp>
      <p:cxnSp>
        <p:nvCxnSpPr>
          <p:cNvPr id="5" name="Rovná spojnica 4"/>
          <p:cNvCxnSpPr/>
          <p:nvPr/>
        </p:nvCxnSpPr>
        <p:spPr>
          <a:xfrm>
            <a:off x="1994268" y="927116"/>
            <a:ext cx="0" cy="36004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Rovná spojnica 5"/>
          <p:cNvCxnSpPr/>
          <p:nvPr/>
        </p:nvCxnSpPr>
        <p:spPr>
          <a:xfrm>
            <a:off x="1991544" y="924256"/>
            <a:ext cx="0" cy="36004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Rovná spojnica 6"/>
          <p:cNvCxnSpPr/>
          <p:nvPr/>
        </p:nvCxnSpPr>
        <p:spPr>
          <a:xfrm>
            <a:off x="1991544" y="356888"/>
            <a:ext cx="0" cy="360040"/>
          </a:xfrm>
          <a:prstGeom prst="line">
            <a:avLst/>
          </a:prstGeom>
          <a:ln w="317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Rovná spojnica 7"/>
          <p:cNvCxnSpPr/>
          <p:nvPr/>
        </p:nvCxnSpPr>
        <p:spPr>
          <a:xfrm>
            <a:off x="1991544" y="6234388"/>
            <a:ext cx="5904656"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pic>
        <p:nvPicPr>
          <p:cNvPr id="9" name="Zástupný symbol obsahu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68208" y="6093297"/>
            <a:ext cx="1334656" cy="417783"/>
          </a:xfrm>
          <a:prstGeom prst="rect">
            <a:avLst/>
          </a:prstGeom>
        </p:spPr>
      </p:pic>
      <p:cxnSp>
        <p:nvCxnSpPr>
          <p:cNvPr id="10" name="Rovná spojnica 9"/>
          <p:cNvCxnSpPr/>
          <p:nvPr/>
        </p:nvCxnSpPr>
        <p:spPr>
          <a:xfrm>
            <a:off x="9408368" y="6245204"/>
            <a:ext cx="125963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graphicFrame>
        <p:nvGraphicFramePr>
          <p:cNvPr id="2" name="Tabuľka 1"/>
          <p:cNvGraphicFramePr>
            <a:graphicFrameLocks noGrp="1"/>
          </p:cNvGraphicFramePr>
          <p:nvPr>
            <p:extLst>
              <p:ext uri="{D42A27DB-BD31-4B8C-83A1-F6EECF244321}">
                <p14:modId xmlns:p14="http://schemas.microsoft.com/office/powerpoint/2010/main" val="161684966"/>
              </p:ext>
            </p:extLst>
          </p:nvPr>
        </p:nvGraphicFramePr>
        <p:xfrm>
          <a:off x="1280160" y="2400300"/>
          <a:ext cx="9273540" cy="2307272"/>
        </p:xfrm>
        <a:graphic>
          <a:graphicData uri="http://schemas.openxmlformats.org/drawingml/2006/table">
            <a:tbl>
              <a:tblPr firstRow="1" firstCol="1" bandRow="1">
                <a:tableStyleId>{5C22544A-7EE6-4342-B048-85BDC9FD1C3A}</a:tableStyleId>
              </a:tblPr>
              <a:tblGrid>
                <a:gridCol w="1112520">
                  <a:extLst>
                    <a:ext uri="{9D8B030D-6E8A-4147-A177-3AD203B41FA5}">
                      <a16:colId xmlns:a16="http://schemas.microsoft.com/office/drawing/2014/main" val="20000"/>
                    </a:ext>
                  </a:extLst>
                </a:gridCol>
                <a:gridCol w="1043940">
                  <a:extLst>
                    <a:ext uri="{9D8B030D-6E8A-4147-A177-3AD203B41FA5}">
                      <a16:colId xmlns:a16="http://schemas.microsoft.com/office/drawing/2014/main" val="20001"/>
                    </a:ext>
                  </a:extLst>
                </a:gridCol>
                <a:gridCol w="1351015">
                  <a:extLst>
                    <a:ext uri="{9D8B030D-6E8A-4147-A177-3AD203B41FA5}">
                      <a16:colId xmlns:a16="http://schemas.microsoft.com/office/drawing/2014/main" val="20002"/>
                    </a:ext>
                  </a:extLst>
                </a:gridCol>
                <a:gridCol w="877354">
                  <a:extLst>
                    <a:ext uri="{9D8B030D-6E8A-4147-A177-3AD203B41FA5}">
                      <a16:colId xmlns:a16="http://schemas.microsoft.com/office/drawing/2014/main" val="20003"/>
                    </a:ext>
                  </a:extLst>
                </a:gridCol>
                <a:gridCol w="799958">
                  <a:extLst>
                    <a:ext uri="{9D8B030D-6E8A-4147-A177-3AD203B41FA5}">
                      <a16:colId xmlns:a16="http://schemas.microsoft.com/office/drawing/2014/main" val="20004"/>
                    </a:ext>
                  </a:extLst>
                </a:gridCol>
                <a:gridCol w="1039006">
                  <a:extLst>
                    <a:ext uri="{9D8B030D-6E8A-4147-A177-3AD203B41FA5}">
                      <a16:colId xmlns:a16="http://schemas.microsoft.com/office/drawing/2014/main" val="20005"/>
                    </a:ext>
                  </a:extLst>
                </a:gridCol>
                <a:gridCol w="1579094">
                  <a:extLst>
                    <a:ext uri="{9D8B030D-6E8A-4147-A177-3AD203B41FA5}">
                      <a16:colId xmlns:a16="http://schemas.microsoft.com/office/drawing/2014/main" val="20006"/>
                    </a:ext>
                  </a:extLst>
                </a:gridCol>
                <a:gridCol w="1470653">
                  <a:extLst>
                    <a:ext uri="{9D8B030D-6E8A-4147-A177-3AD203B41FA5}">
                      <a16:colId xmlns:a16="http://schemas.microsoft.com/office/drawing/2014/main" val="20007"/>
                    </a:ext>
                  </a:extLst>
                </a:gridCol>
              </a:tblGrid>
              <a:tr h="456883">
                <a:tc rowSpan="2">
                  <a:txBody>
                    <a:bodyPr/>
                    <a:lstStyle/>
                    <a:p>
                      <a:pPr algn="ctr">
                        <a:lnSpc>
                          <a:spcPct val="105000"/>
                        </a:lnSpc>
                        <a:spcAft>
                          <a:spcPts val="0"/>
                        </a:spcAft>
                      </a:pPr>
                      <a:r>
                        <a:rPr lang="sk-SK" sz="1800" dirty="0">
                          <a:effectLst/>
                        </a:rPr>
                        <a:t>počet žiadateľov</a:t>
                      </a:r>
                      <a:endParaRPr lang="sk-SK" sz="1800" dirty="0">
                        <a:effectLst/>
                        <a:latin typeface="Calibri"/>
                        <a:ea typeface="Calibri"/>
                      </a:endParaRPr>
                    </a:p>
                  </a:txBody>
                  <a:tcPr marL="44450" marR="44450" marT="0" marB="0" anchor="b"/>
                </a:tc>
                <a:tc rowSpan="2">
                  <a:txBody>
                    <a:bodyPr/>
                    <a:lstStyle/>
                    <a:p>
                      <a:pPr algn="ctr">
                        <a:lnSpc>
                          <a:spcPct val="105000"/>
                        </a:lnSpc>
                        <a:spcAft>
                          <a:spcPts val="0"/>
                        </a:spcAft>
                      </a:pPr>
                      <a:r>
                        <a:rPr lang="sk-SK" sz="1800" dirty="0">
                          <a:effectLst/>
                        </a:rPr>
                        <a:t>počet školských zariadení</a:t>
                      </a:r>
                      <a:endParaRPr lang="sk-SK" sz="1800" dirty="0">
                        <a:effectLst/>
                        <a:latin typeface="Calibri"/>
                        <a:ea typeface="Calibri"/>
                      </a:endParaRPr>
                    </a:p>
                  </a:txBody>
                  <a:tcPr marL="44450" marR="44450" marT="0" marB="0" anchor="b"/>
                </a:tc>
                <a:tc rowSpan="2">
                  <a:txBody>
                    <a:bodyPr/>
                    <a:lstStyle/>
                    <a:p>
                      <a:pPr algn="ctr">
                        <a:lnSpc>
                          <a:spcPct val="105000"/>
                        </a:lnSpc>
                        <a:spcAft>
                          <a:spcPts val="0"/>
                        </a:spcAft>
                      </a:pPr>
                      <a:r>
                        <a:rPr lang="sk-SK" sz="1800" dirty="0">
                          <a:effectLst/>
                        </a:rPr>
                        <a:t>deti, ktorým bola poskytnutá dotácia spolu </a:t>
                      </a:r>
                      <a:endParaRPr lang="sk-SK" sz="1800" dirty="0">
                        <a:effectLst/>
                        <a:latin typeface="Calibri"/>
                        <a:ea typeface="Calibri"/>
                      </a:endParaRPr>
                    </a:p>
                  </a:txBody>
                  <a:tcPr marL="44450" marR="44450" marT="0" marB="0" anchor="ctr"/>
                </a:tc>
                <a:tc gridSpan="3">
                  <a:txBody>
                    <a:bodyPr/>
                    <a:lstStyle/>
                    <a:p>
                      <a:pPr algn="ctr">
                        <a:lnSpc>
                          <a:spcPct val="105000"/>
                        </a:lnSpc>
                        <a:spcAft>
                          <a:spcPts val="0"/>
                        </a:spcAft>
                      </a:pPr>
                      <a:r>
                        <a:rPr lang="sk-SK" sz="1800">
                          <a:effectLst/>
                        </a:rPr>
                        <a:t>z toho </a:t>
                      </a:r>
                      <a:endParaRPr lang="sk-SK" sz="1800">
                        <a:effectLst/>
                        <a:latin typeface="Calibri"/>
                        <a:ea typeface="Calibri"/>
                      </a:endParaRPr>
                    </a:p>
                  </a:txBody>
                  <a:tcPr marL="44450" marR="44450" marT="0" marB="0" anchor="b"/>
                </a:tc>
                <a:tc hMerge="1">
                  <a:txBody>
                    <a:bodyPr/>
                    <a:lstStyle/>
                    <a:p>
                      <a:endParaRPr lang="sk-SK"/>
                    </a:p>
                  </a:txBody>
                  <a:tcPr/>
                </a:tc>
                <a:tc hMerge="1">
                  <a:txBody>
                    <a:bodyPr/>
                    <a:lstStyle/>
                    <a:p>
                      <a:endParaRPr lang="sk-SK"/>
                    </a:p>
                  </a:txBody>
                  <a:tcPr/>
                </a:tc>
                <a:tc gridSpan="2">
                  <a:txBody>
                    <a:bodyPr/>
                    <a:lstStyle/>
                    <a:p>
                      <a:pPr algn="ctr">
                        <a:lnSpc>
                          <a:spcPct val="105000"/>
                        </a:lnSpc>
                        <a:spcAft>
                          <a:spcPts val="0"/>
                        </a:spcAft>
                      </a:pPr>
                      <a:r>
                        <a:rPr lang="sk-SK" sz="1800">
                          <a:effectLst/>
                        </a:rPr>
                        <a:t>suma €</a:t>
                      </a:r>
                      <a:endParaRPr lang="sk-SK" sz="1800">
                        <a:effectLst/>
                        <a:latin typeface="Calibri"/>
                        <a:ea typeface="Calibri"/>
                      </a:endParaRPr>
                    </a:p>
                  </a:txBody>
                  <a:tcPr marL="44450" marR="44450" marT="0" marB="0" anchor="b"/>
                </a:tc>
                <a:tc hMerge="1">
                  <a:txBody>
                    <a:bodyPr/>
                    <a:lstStyle/>
                    <a:p>
                      <a:endParaRPr lang="sk-SK"/>
                    </a:p>
                  </a:txBody>
                  <a:tcPr/>
                </a:tc>
                <a:extLst>
                  <a:ext uri="{0D108BD9-81ED-4DB2-BD59-A6C34878D82A}">
                    <a16:rowId xmlns:a16="http://schemas.microsoft.com/office/drawing/2014/main" val="10000"/>
                  </a:ext>
                </a:extLst>
              </a:tr>
              <a:tr h="1036637">
                <a:tc vMerge="1">
                  <a:txBody>
                    <a:bodyPr/>
                    <a:lstStyle/>
                    <a:p>
                      <a:endParaRPr lang="sk-SK"/>
                    </a:p>
                  </a:txBody>
                  <a:tcPr/>
                </a:tc>
                <a:tc vMerge="1">
                  <a:txBody>
                    <a:bodyPr/>
                    <a:lstStyle/>
                    <a:p>
                      <a:endParaRPr lang="sk-SK"/>
                    </a:p>
                  </a:txBody>
                  <a:tcPr/>
                </a:tc>
                <a:tc vMerge="1">
                  <a:txBody>
                    <a:bodyPr/>
                    <a:lstStyle/>
                    <a:p>
                      <a:endParaRPr lang="sk-SK"/>
                    </a:p>
                  </a:txBody>
                  <a:tcPr/>
                </a:tc>
                <a:tc>
                  <a:txBody>
                    <a:bodyPr/>
                    <a:lstStyle/>
                    <a:p>
                      <a:pPr algn="ctr">
                        <a:lnSpc>
                          <a:spcPct val="105000"/>
                        </a:lnSpc>
                        <a:spcAft>
                          <a:spcPts val="0"/>
                        </a:spcAft>
                      </a:pPr>
                      <a:r>
                        <a:rPr lang="sk-SK" sz="1800" dirty="0">
                          <a:effectLst/>
                        </a:rPr>
                        <a:t>v HN </a:t>
                      </a:r>
                      <a:endParaRPr lang="sk-SK" sz="1800" dirty="0">
                        <a:effectLst/>
                        <a:latin typeface="Calibri"/>
                        <a:ea typeface="Calibri"/>
                      </a:endParaRPr>
                    </a:p>
                  </a:txBody>
                  <a:tcPr marL="44450" marR="44450" marT="0" marB="0" anchor="b"/>
                </a:tc>
                <a:tc>
                  <a:txBody>
                    <a:bodyPr/>
                    <a:lstStyle/>
                    <a:p>
                      <a:pPr algn="ctr">
                        <a:lnSpc>
                          <a:spcPct val="105000"/>
                        </a:lnSpc>
                        <a:spcAft>
                          <a:spcPts val="0"/>
                        </a:spcAft>
                      </a:pPr>
                      <a:r>
                        <a:rPr lang="sk-SK" sz="1800" dirty="0">
                          <a:effectLst/>
                        </a:rPr>
                        <a:t>v ŽM</a:t>
                      </a:r>
                      <a:endParaRPr lang="sk-SK" sz="1800" dirty="0">
                        <a:effectLst/>
                        <a:latin typeface="Calibri"/>
                        <a:ea typeface="Calibri"/>
                      </a:endParaRPr>
                    </a:p>
                  </a:txBody>
                  <a:tcPr marL="44450" marR="44450" marT="0" marB="0" anchor="b"/>
                </a:tc>
                <a:tc>
                  <a:txBody>
                    <a:bodyPr/>
                    <a:lstStyle/>
                    <a:p>
                      <a:pPr algn="ctr">
                        <a:lnSpc>
                          <a:spcPct val="105000"/>
                        </a:lnSpc>
                        <a:spcAft>
                          <a:spcPts val="0"/>
                        </a:spcAft>
                      </a:pPr>
                      <a:r>
                        <a:rPr lang="sk-SK" sz="1800" dirty="0">
                          <a:effectLst/>
                        </a:rPr>
                        <a:t>bez bonusu</a:t>
                      </a:r>
                      <a:endParaRPr lang="sk-SK" sz="1800" dirty="0">
                        <a:effectLst/>
                        <a:latin typeface="Calibri"/>
                        <a:ea typeface="Calibri"/>
                      </a:endParaRPr>
                    </a:p>
                  </a:txBody>
                  <a:tcPr marL="44450" marR="44450" marT="0" marB="0" anchor="b"/>
                </a:tc>
                <a:tc>
                  <a:txBody>
                    <a:bodyPr/>
                    <a:lstStyle/>
                    <a:p>
                      <a:pPr algn="ctr">
                        <a:lnSpc>
                          <a:spcPct val="105000"/>
                        </a:lnSpc>
                        <a:spcAft>
                          <a:spcPts val="0"/>
                        </a:spcAft>
                      </a:pPr>
                      <a:r>
                        <a:rPr lang="sk-SK" sz="1800">
                          <a:effectLst/>
                        </a:rPr>
                        <a:t>vypočítaná dotácia </a:t>
                      </a:r>
                      <a:endParaRPr lang="sk-SK" sz="1800">
                        <a:effectLst/>
                        <a:latin typeface="Calibri"/>
                        <a:ea typeface="Calibri"/>
                      </a:endParaRPr>
                    </a:p>
                  </a:txBody>
                  <a:tcPr marL="44450" marR="44450" marT="0" marB="0" anchor="ctr"/>
                </a:tc>
                <a:tc>
                  <a:txBody>
                    <a:bodyPr/>
                    <a:lstStyle/>
                    <a:p>
                      <a:pPr algn="ctr">
                        <a:lnSpc>
                          <a:spcPct val="105000"/>
                        </a:lnSpc>
                        <a:spcAft>
                          <a:spcPts val="0"/>
                        </a:spcAft>
                      </a:pPr>
                      <a:r>
                        <a:rPr lang="sk-SK" sz="1800" dirty="0">
                          <a:effectLst/>
                        </a:rPr>
                        <a:t>poskytnutá dotácia</a:t>
                      </a:r>
                      <a:endParaRPr lang="sk-SK" sz="1800" dirty="0">
                        <a:effectLst/>
                        <a:latin typeface="Calibri"/>
                        <a:ea typeface="Calibri"/>
                      </a:endParaRPr>
                    </a:p>
                  </a:txBody>
                  <a:tcPr marL="44450" marR="44450" marT="0" marB="0" anchor="ctr"/>
                </a:tc>
                <a:extLst>
                  <a:ext uri="{0D108BD9-81ED-4DB2-BD59-A6C34878D82A}">
                    <a16:rowId xmlns:a16="http://schemas.microsoft.com/office/drawing/2014/main" val="10001"/>
                  </a:ext>
                </a:extLst>
              </a:tr>
              <a:tr h="813752">
                <a:tc>
                  <a:txBody>
                    <a:bodyPr/>
                    <a:lstStyle/>
                    <a:p>
                      <a:pPr algn="ctr">
                        <a:lnSpc>
                          <a:spcPct val="105000"/>
                        </a:lnSpc>
                        <a:spcAft>
                          <a:spcPts val="0"/>
                        </a:spcAft>
                      </a:pPr>
                      <a:r>
                        <a:rPr lang="sk-SK" sz="2000" dirty="0">
                          <a:effectLst/>
                        </a:rPr>
                        <a:t>1 735</a:t>
                      </a:r>
                      <a:endParaRPr lang="sk-SK" sz="2000" dirty="0">
                        <a:effectLst/>
                        <a:latin typeface="Calibri"/>
                        <a:ea typeface="Calibri"/>
                      </a:endParaRPr>
                    </a:p>
                  </a:txBody>
                  <a:tcPr marL="44450" marR="44450" marT="0" marB="0" anchor="b"/>
                </a:tc>
                <a:tc>
                  <a:txBody>
                    <a:bodyPr/>
                    <a:lstStyle/>
                    <a:p>
                      <a:pPr algn="ctr">
                        <a:lnSpc>
                          <a:spcPct val="105000"/>
                        </a:lnSpc>
                        <a:spcAft>
                          <a:spcPts val="0"/>
                        </a:spcAft>
                      </a:pPr>
                      <a:r>
                        <a:rPr lang="sk-SK" sz="2000" dirty="0">
                          <a:effectLst/>
                        </a:rPr>
                        <a:t>3 202</a:t>
                      </a:r>
                      <a:endParaRPr lang="sk-SK" sz="2000" dirty="0">
                        <a:effectLst/>
                        <a:latin typeface="Calibri"/>
                        <a:ea typeface="Calibri"/>
                      </a:endParaRPr>
                    </a:p>
                  </a:txBody>
                  <a:tcPr marL="44450" marR="44450" marT="0" marB="0" anchor="b"/>
                </a:tc>
                <a:tc>
                  <a:txBody>
                    <a:bodyPr/>
                    <a:lstStyle/>
                    <a:p>
                      <a:pPr algn="ctr">
                        <a:lnSpc>
                          <a:spcPct val="105000"/>
                        </a:lnSpc>
                        <a:spcAft>
                          <a:spcPts val="0"/>
                        </a:spcAft>
                      </a:pPr>
                      <a:r>
                        <a:rPr lang="sk-SK" sz="2000" dirty="0">
                          <a:effectLst/>
                        </a:rPr>
                        <a:t>60 945</a:t>
                      </a:r>
                      <a:endParaRPr lang="sk-SK" sz="2000" dirty="0">
                        <a:effectLst/>
                        <a:latin typeface="Calibri"/>
                        <a:ea typeface="Calibri"/>
                      </a:endParaRPr>
                    </a:p>
                  </a:txBody>
                  <a:tcPr marL="44450" marR="44450" marT="0" marB="0" anchor="b"/>
                </a:tc>
                <a:tc>
                  <a:txBody>
                    <a:bodyPr/>
                    <a:lstStyle/>
                    <a:p>
                      <a:pPr algn="ctr">
                        <a:lnSpc>
                          <a:spcPct val="105000"/>
                        </a:lnSpc>
                        <a:spcAft>
                          <a:spcPts val="0"/>
                        </a:spcAft>
                      </a:pPr>
                      <a:r>
                        <a:rPr lang="sk-SK" sz="2000" dirty="0">
                          <a:effectLst/>
                        </a:rPr>
                        <a:t>24 094</a:t>
                      </a:r>
                      <a:endParaRPr lang="sk-SK" sz="2000" dirty="0">
                        <a:effectLst/>
                        <a:latin typeface="Calibri"/>
                        <a:ea typeface="Calibri"/>
                      </a:endParaRPr>
                    </a:p>
                  </a:txBody>
                  <a:tcPr marL="44450" marR="44450" marT="0" marB="0" anchor="b"/>
                </a:tc>
                <a:tc>
                  <a:txBody>
                    <a:bodyPr/>
                    <a:lstStyle/>
                    <a:p>
                      <a:pPr algn="ctr">
                        <a:lnSpc>
                          <a:spcPct val="105000"/>
                        </a:lnSpc>
                        <a:spcAft>
                          <a:spcPts val="0"/>
                        </a:spcAft>
                      </a:pPr>
                      <a:r>
                        <a:rPr lang="sk-SK" sz="2000" dirty="0">
                          <a:effectLst/>
                        </a:rPr>
                        <a:t>1 455</a:t>
                      </a:r>
                      <a:endParaRPr lang="sk-SK" sz="2000" dirty="0">
                        <a:effectLst/>
                        <a:latin typeface="Calibri"/>
                        <a:ea typeface="Calibri"/>
                      </a:endParaRPr>
                    </a:p>
                  </a:txBody>
                  <a:tcPr marL="44450" marR="44450" marT="0" marB="0" anchor="b"/>
                </a:tc>
                <a:tc>
                  <a:txBody>
                    <a:bodyPr/>
                    <a:lstStyle/>
                    <a:p>
                      <a:pPr algn="ctr">
                        <a:lnSpc>
                          <a:spcPct val="105000"/>
                        </a:lnSpc>
                        <a:spcAft>
                          <a:spcPts val="0"/>
                        </a:spcAft>
                      </a:pPr>
                      <a:r>
                        <a:rPr lang="sk-SK" sz="2000" dirty="0">
                          <a:effectLst/>
                        </a:rPr>
                        <a:t>34 263</a:t>
                      </a:r>
                      <a:endParaRPr lang="sk-SK" sz="2000" dirty="0">
                        <a:effectLst/>
                        <a:latin typeface="Calibri"/>
                        <a:ea typeface="Calibri"/>
                      </a:endParaRPr>
                    </a:p>
                  </a:txBody>
                  <a:tcPr marL="44450" marR="44450" marT="0" marB="0" anchor="b"/>
                </a:tc>
                <a:tc>
                  <a:txBody>
                    <a:bodyPr/>
                    <a:lstStyle/>
                    <a:p>
                      <a:pPr algn="ctr">
                        <a:lnSpc>
                          <a:spcPct val="105000"/>
                        </a:lnSpc>
                        <a:spcAft>
                          <a:spcPts val="0"/>
                        </a:spcAft>
                      </a:pPr>
                      <a:r>
                        <a:rPr lang="sk-SK" sz="2000" dirty="0">
                          <a:effectLst/>
                        </a:rPr>
                        <a:t>6 545 104,80</a:t>
                      </a:r>
                      <a:endParaRPr lang="sk-SK" sz="2000" dirty="0">
                        <a:effectLst/>
                        <a:latin typeface="Calibri"/>
                        <a:ea typeface="Calibri"/>
                      </a:endParaRPr>
                    </a:p>
                  </a:txBody>
                  <a:tcPr marL="44450" marR="44450" marT="0" marB="0" anchor="b"/>
                </a:tc>
                <a:tc>
                  <a:txBody>
                    <a:bodyPr/>
                    <a:lstStyle/>
                    <a:p>
                      <a:pPr algn="ctr">
                        <a:lnSpc>
                          <a:spcPct val="105000"/>
                        </a:lnSpc>
                        <a:spcAft>
                          <a:spcPts val="0"/>
                        </a:spcAft>
                      </a:pPr>
                      <a:r>
                        <a:rPr lang="sk-SK" sz="2000" dirty="0">
                          <a:effectLst/>
                        </a:rPr>
                        <a:t>1 059 191,00</a:t>
                      </a:r>
                      <a:endParaRPr lang="sk-SK" sz="2000" dirty="0">
                        <a:effectLst/>
                        <a:latin typeface="Calibri"/>
                        <a:ea typeface="Calibri"/>
                      </a:endParaRPr>
                    </a:p>
                  </a:txBody>
                  <a:tcPr marL="44450" marR="44450" marT="0" marB="0" anchor="b"/>
                </a:tc>
                <a:extLst>
                  <a:ext uri="{0D108BD9-81ED-4DB2-BD59-A6C34878D82A}">
                    <a16:rowId xmlns:a16="http://schemas.microsoft.com/office/drawing/2014/main" val="10002"/>
                  </a:ext>
                </a:extLst>
              </a:tr>
            </a:tbl>
          </a:graphicData>
        </a:graphic>
      </p:graphicFrame>
      <p:sp>
        <p:nvSpPr>
          <p:cNvPr id="11" name="Rectangle 1"/>
          <p:cNvSpPr>
            <a:spLocks noChangeArrowheads="1"/>
          </p:cNvSpPr>
          <p:nvPr/>
        </p:nvSpPr>
        <p:spPr bwMode="auto">
          <a:xfrm>
            <a:off x="2101850" y="36210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k-SK" altLang="sk-SK"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650963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949569" y="1311605"/>
            <a:ext cx="9618785" cy="4843160"/>
          </a:xfrm>
        </p:spPr>
        <p:txBody>
          <a:bodyPr>
            <a:normAutofit fontScale="70000" lnSpcReduction="20000"/>
          </a:bodyPr>
          <a:lstStyle/>
          <a:p>
            <a:pPr marL="0" indent="0" algn="just">
              <a:buNone/>
            </a:pPr>
            <a:r>
              <a:rPr lang="sk-SK" u="sng" dirty="0">
                <a:effectLst/>
              </a:rPr>
              <a:t>Dotáciu na stravu podľa § 4 ods. 3 písm. c) zákona o dotáciách </a:t>
            </a:r>
            <a:r>
              <a:rPr lang="sk-SK" b="1" u="sng" dirty="0">
                <a:effectLst/>
              </a:rPr>
              <a:t>je možné poskytnúť na</a:t>
            </a:r>
            <a:r>
              <a:rPr lang="sk-SK" u="sng" dirty="0">
                <a:effectLst/>
              </a:rPr>
              <a:t>:</a:t>
            </a:r>
          </a:p>
          <a:p>
            <a:pPr algn="just"/>
            <a:r>
              <a:rPr lang="sk-SK" dirty="0">
                <a:effectLst/>
              </a:rPr>
              <a:t>deti </a:t>
            </a:r>
            <a:r>
              <a:rPr lang="sk-SK" b="1" dirty="0">
                <a:effectLst/>
              </a:rPr>
              <a:t>v poslednom ročníku MŠ, ktoré nedovŕšili 6 rokov veku</a:t>
            </a:r>
            <a:r>
              <a:rPr lang="sk-SK" dirty="0">
                <a:effectLst/>
              </a:rPr>
              <a:t> (5 ročné deti v poslednom ročníku MŠ, </a:t>
            </a:r>
            <a:r>
              <a:rPr lang="sk-SK" sz="2900" dirty="0"/>
              <a:t>príp. aj mladšie dieťa zaradené na povinné </a:t>
            </a:r>
            <a:r>
              <a:rPr lang="sk-SK" sz="2900" dirty="0" err="1"/>
              <a:t>predprimárne</a:t>
            </a:r>
            <a:r>
              <a:rPr lang="sk-SK" sz="2900" dirty="0"/>
              <a:t> vzdelávanie), </a:t>
            </a:r>
            <a:r>
              <a:rPr lang="sk-SK" dirty="0">
                <a:effectLst/>
              </a:rPr>
              <a:t>nie je možné z dôvodu veku dieťaťa si uplatniť zvýšený daňový bonus,</a:t>
            </a:r>
          </a:p>
          <a:p>
            <a:pPr marL="0" indent="0" algn="just">
              <a:buNone/>
            </a:pPr>
            <a:r>
              <a:rPr lang="sk-SK" i="1" dirty="0">
                <a:solidFill>
                  <a:srgbClr val="FF0000"/>
                </a:solidFill>
              </a:rPr>
              <a:t>Rodič môže mať vyplatený dvojnásobný daňový bonus v sume 46,44 € a zároveň dotáciu na stravu v sume 26 €, </a:t>
            </a:r>
            <a:r>
              <a:rPr lang="sk-SK" i="1" dirty="0" err="1">
                <a:solidFill>
                  <a:srgbClr val="FF0000"/>
                </a:solidFill>
              </a:rPr>
              <a:t>t.j</a:t>
            </a:r>
            <a:r>
              <a:rPr lang="sk-SK" i="1" dirty="0">
                <a:solidFill>
                  <a:srgbClr val="FF0000"/>
                </a:solidFill>
              </a:rPr>
              <a:t>. spolu mesačne 72,44 €.</a:t>
            </a:r>
            <a:endParaRPr lang="sk-SK" dirty="0">
              <a:solidFill>
                <a:srgbClr val="FF0000"/>
              </a:solidFill>
              <a:effectLst/>
            </a:endParaRPr>
          </a:p>
          <a:p>
            <a:pPr algn="just"/>
            <a:r>
              <a:rPr lang="sk-SK" dirty="0">
                <a:effectLst/>
              </a:rPr>
              <a:t>deti v </a:t>
            </a:r>
            <a:r>
              <a:rPr lang="sk-SK" b="1" dirty="0">
                <a:effectLst/>
              </a:rPr>
              <a:t>poslednom ročníku MŠ, ktoré dovŕšili 6 rokov veku a v ZŠ, ktoré nedovŕšili 15 rokov</a:t>
            </a:r>
            <a:r>
              <a:rPr lang="sk-SK" dirty="0">
                <a:effectLst/>
              </a:rPr>
              <a:t> </a:t>
            </a:r>
            <a:r>
              <a:rPr lang="sk-SK" b="1" dirty="0">
                <a:effectLst/>
              </a:rPr>
              <a:t>veku</a:t>
            </a:r>
            <a:r>
              <a:rPr lang="sk-SK" dirty="0">
                <a:effectLst/>
              </a:rPr>
              <a:t> ak žijú v domácnosti, ktorej členovia si neuplatnili (osoby so zdaniteľným príjmom), alebo si nemohli v zmysle zákona o dani z príjmov uplatniť nárok na zvýšený daňový bonus (napr. poberatelia dôchodkov, nezamestnaní);</a:t>
            </a:r>
          </a:p>
          <a:p>
            <a:pPr marL="0" indent="0" algn="just">
              <a:buNone/>
            </a:pPr>
            <a:r>
              <a:rPr lang="sk-SK" i="1" dirty="0">
                <a:solidFill>
                  <a:srgbClr val="FF0000"/>
                </a:solidFill>
              </a:rPr>
              <a:t>Rodičia si musia vybrať medzi dotáciou na stravu (26 €) alebo zvýšeným daňovým bonusom (39,47 €)</a:t>
            </a:r>
            <a:endParaRPr lang="sk-SK" dirty="0">
              <a:solidFill>
                <a:srgbClr val="FF0000"/>
              </a:solidFill>
            </a:endParaRPr>
          </a:p>
          <a:p>
            <a:pPr algn="just"/>
            <a:r>
              <a:rPr lang="sk-SK" dirty="0">
                <a:effectLst/>
              </a:rPr>
              <a:t>deti </a:t>
            </a:r>
            <a:r>
              <a:rPr lang="sk-SK" b="1" dirty="0">
                <a:effectLst/>
              </a:rPr>
              <a:t>v ZŠ, ktoré už dovŕšili 15 rokov veku</a:t>
            </a:r>
            <a:r>
              <a:rPr lang="sk-SK" dirty="0">
                <a:effectLst/>
              </a:rPr>
              <a:t> (napr. z dôvodu opakovania ročníka, odkladu povinnej školskej dochádzky), nie je možné z dôvodu veku dieťaťa si uplatniť zvýšený daňový bonus, </a:t>
            </a:r>
          </a:p>
          <a:p>
            <a:pPr marL="0" indent="0" algn="just">
              <a:buNone/>
            </a:pPr>
            <a:r>
              <a:rPr lang="sk-SK" i="1" dirty="0">
                <a:solidFill>
                  <a:srgbClr val="FF0000"/>
                </a:solidFill>
              </a:rPr>
              <a:t>Rodič môže mať vyplatený základný daňový bonus v sume 23,22 € a zároveň dotáciu na stravu v sume 26 €, </a:t>
            </a:r>
            <a:r>
              <a:rPr lang="sk-SK" i="1" dirty="0" err="1">
                <a:solidFill>
                  <a:srgbClr val="FF0000"/>
                </a:solidFill>
              </a:rPr>
              <a:t>t.j</a:t>
            </a:r>
            <a:r>
              <a:rPr lang="sk-SK" i="1" dirty="0">
                <a:solidFill>
                  <a:srgbClr val="FF0000"/>
                </a:solidFill>
              </a:rPr>
              <a:t>. spolu mesačne 49,22 €. </a:t>
            </a:r>
            <a:endParaRPr lang="sk-SK" dirty="0">
              <a:solidFill>
                <a:srgbClr val="FF0000"/>
              </a:solidFill>
            </a:endParaRPr>
          </a:p>
          <a:p>
            <a:endParaRPr lang="sk-SK" dirty="0">
              <a:effectLst/>
            </a:endParaRPr>
          </a:p>
          <a:p>
            <a:pPr marL="0" indent="0">
              <a:buNone/>
            </a:pPr>
            <a:endParaRPr lang="sk-SK" dirty="0"/>
          </a:p>
          <a:p>
            <a:endParaRPr lang="sk-SK" dirty="0"/>
          </a:p>
        </p:txBody>
      </p:sp>
      <p:sp>
        <p:nvSpPr>
          <p:cNvPr id="4" name="Nadpis 3"/>
          <p:cNvSpPr>
            <a:spLocks noGrp="1"/>
          </p:cNvSpPr>
          <p:nvPr>
            <p:ph type="title"/>
          </p:nvPr>
        </p:nvSpPr>
        <p:spPr>
          <a:xfrm>
            <a:off x="1991544" y="536908"/>
            <a:ext cx="8232324" cy="567368"/>
          </a:xfrm>
          <a:prstGeom prst="rect">
            <a:avLst/>
          </a:prstGeom>
          <a:solidFill>
            <a:schemeClr val="accent1">
              <a:lumMod val="75000"/>
            </a:schemeClr>
          </a:solidFill>
          <a:ln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r>
              <a:rPr lang="sk-SK" sz="3600" dirty="0"/>
              <a:t>Dotácie na stravu  alebo daňový bonus  </a:t>
            </a:r>
            <a:endParaRPr lang="sk-SK" dirty="0"/>
          </a:p>
        </p:txBody>
      </p:sp>
      <p:cxnSp>
        <p:nvCxnSpPr>
          <p:cNvPr id="5" name="Rovná spojnica 4"/>
          <p:cNvCxnSpPr/>
          <p:nvPr/>
        </p:nvCxnSpPr>
        <p:spPr>
          <a:xfrm>
            <a:off x="1994268" y="927116"/>
            <a:ext cx="0" cy="36004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Rovná spojnica 5"/>
          <p:cNvCxnSpPr/>
          <p:nvPr/>
        </p:nvCxnSpPr>
        <p:spPr>
          <a:xfrm>
            <a:off x="1991544" y="924256"/>
            <a:ext cx="0" cy="36004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Rovná spojnica 6"/>
          <p:cNvCxnSpPr/>
          <p:nvPr/>
        </p:nvCxnSpPr>
        <p:spPr>
          <a:xfrm>
            <a:off x="1991544" y="356888"/>
            <a:ext cx="0" cy="360040"/>
          </a:xfrm>
          <a:prstGeom prst="line">
            <a:avLst/>
          </a:prstGeom>
          <a:ln w="317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Rovná spojnica 7"/>
          <p:cNvCxnSpPr/>
          <p:nvPr/>
        </p:nvCxnSpPr>
        <p:spPr>
          <a:xfrm>
            <a:off x="1991544" y="6234388"/>
            <a:ext cx="5904656"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pic>
        <p:nvPicPr>
          <p:cNvPr id="9" name="Zástupný symbol obsahu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68208" y="6093297"/>
            <a:ext cx="1334656" cy="417783"/>
          </a:xfrm>
          <a:prstGeom prst="rect">
            <a:avLst/>
          </a:prstGeom>
        </p:spPr>
      </p:pic>
      <p:cxnSp>
        <p:nvCxnSpPr>
          <p:cNvPr id="10" name="Rovná spojnica 9"/>
          <p:cNvCxnSpPr/>
          <p:nvPr/>
        </p:nvCxnSpPr>
        <p:spPr>
          <a:xfrm>
            <a:off x="9408368" y="6245204"/>
            <a:ext cx="125963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2623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dĺžnik 18"/>
          <p:cNvSpPr/>
          <p:nvPr/>
        </p:nvSpPr>
        <p:spPr>
          <a:xfrm>
            <a:off x="1991544" y="656692"/>
            <a:ext cx="8208912" cy="360040"/>
          </a:xfrm>
          <a:prstGeom prst="rect">
            <a:avLst/>
          </a:prstGeom>
          <a:solidFill>
            <a:schemeClr val="accent1">
              <a:lumMod val="75000"/>
            </a:schemeClr>
          </a:solidFill>
          <a:ln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sz="3200" dirty="0"/>
              <a:t>Dotácie na stravu  alebo daňový bonus </a:t>
            </a:r>
          </a:p>
        </p:txBody>
      </p:sp>
      <p:sp>
        <p:nvSpPr>
          <p:cNvPr id="4" name="Zástupný symbol päty 3"/>
          <p:cNvSpPr>
            <a:spLocks noGrp="1"/>
          </p:cNvSpPr>
          <p:nvPr>
            <p:ph type="ftr" sz="quarter" idx="11"/>
          </p:nvPr>
        </p:nvSpPr>
        <p:spPr>
          <a:xfrm>
            <a:off x="1991544" y="6021289"/>
            <a:ext cx="8280920" cy="700187"/>
          </a:xfrm>
        </p:spPr>
        <p:txBody>
          <a:bodyPr/>
          <a:lstStyle/>
          <a:p>
            <a:pPr algn="l"/>
            <a:r>
              <a:rPr lang="sk-SK" sz="1000" dirty="0"/>
              <a:t>OPHNaŠSD</a:t>
            </a:r>
          </a:p>
        </p:txBody>
      </p:sp>
      <p:cxnSp>
        <p:nvCxnSpPr>
          <p:cNvPr id="15" name="Rovná spojnica 14"/>
          <p:cNvCxnSpPr/>
          <p:nvPr/>
        </p:nvCxnSpPr>
        <p:spPr>
          <a:xfrm>
            <a:off x="1991544" y="6237312"/>
            <a:ext cx="5904656"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Rovná spojnica 15"/>
          <p:cNvCxnSpPr/>
          <p:nvPr/>
        </p:nvCxnSpPr>
        <p:spPr>
          <a:xfrm>
            <a:off x="9408368" y="6245204"/>
            <a:ext cx="125963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Zástupný symbol obsahu 4"/>
          <p:cNvSpPr>
            <a:spLocks noGrp="1"/>
          </p:cNvSpPr>
          <p:nvPr>
            <p:ph idx="1"/>
          </p:nvPr>
        </p:nvSpPr>
        <p:spPr>
          <a:xfrm>
            <a:off x="1890346" y="1196752"/>
            <a:ext cx="8141677" cy="4824536"/>
          </a:xfrm>
        </p:spPr>
        <p:txBody>
          <a:bodyPr>
            <a:normAutofit fontScale="25000" lnSpcReduction="20000"/>
          </a:bodyPr>
          <a:lstStyle/>
          <a:p>
            <a:pPr marL="0" indent="0">
              <a:buNone/>
            </a:pPr>
            <a:r>
              <a:rPr lang="sk-SK" sz="2000" dirty="0"/>
              <a:t> </a:t>
            </a:r>
            <a:endParaRPr lang="sk-SK" sz="7200" dirty="0"/>
          </a:p>
          <a:p>
            <a:r>
              <a:rPr lang="sk-SK" dirty="0"/>
              <a:t> </a:t>
            </a:r>
          </a:p>
          <a:p>
            <a:pPr algn="just"/>
            <a:r>
              <a:rPr lang="sk-SK" sz="8000" b="1" dirty="0"/>
              <a:t>Zákonný zástupca dieťaťa preukazuje zriaďovateľovi </a:t>
            </a:r>
            <a:r>
              <a:rPr lang="sk-SK" sz="8000" b="1" u="sng" dirty="0"/>
              <a:t>čestným vyhlásením</a:t>
            </a:r>
            <a:r>
              <a:rPr lang="sk-SK" sz="8000" b="1" dirty="0"/>
              <a:t>, </a:t>
            </a:r>
            <a:r>
              <a:rPr lang="sk-SK" sz="8000" b="1" u="sng" dirty="0"/>
              <a:t>a to nezávisle od veku dieťaťa</a:t>
            </a:r>
            <a:r>
              <a:rPr lang="sk-SK" sz="8000" dirty="0"/>
              <a:t>, že si neuplatňuje/nemôže uplatniť daňový bonus,  </a:t>
            </a:r>
            <a:r>
              <a:rPr lang="sk-SK" sz="8000" dirty="0" err="1"/>
              <a:t>t.j</a:t>
            </a:r>
            <a:r>
              <a:rPr lang="sk-SK" sz="8000" dirty="0"/>
              <a:t>. povinnosť predloženia čestného vyhlásenia </a:t>
            </a:r>
            <a:r>
              <a:rPr lang="sk-SK" sz="8000" u="sng" dirty="0"/>
              <a:t>sa vzťahuje aj na zákonných zástupcov detí, ktoré nedovŕšili 6 rokov veku a sú v poslednom ročníku MŠ, resp. deti, ktoré dovŕšili 15 rokov veku.</a:t>
            </a:r>
          </a:p>
          <a:p>
            <a:pPr algn="just"/>
            <a:r>
              <a:rPr lang="sk-SK" sz="8000" b="1" dirty="0"/>
              <a:t>Je nevyhnutné, aby zriaďovatelia/školy komunikovali so zákonným zástupcom dieťaťa, z akého titulu je dieťa oprávnené na poskytnutie dotácie na stravu, t.j. či ide o dieťa v HN alebo v ŽM alebo, či ide o dieťa bez nároku na zvýšený daňový bonus.</a:t>
            </a:r>
            <a:endParaRPr lang="sk-SK" sz="8000" dirty="0"/>
          </a:p>
          <a:p>
            <a:pPr algn="just"/>
            <a:r>
              <a:rPr lang="sk-SK" sz="8000" dirty="0"/>
              <a:t>Oprávnenosť na poskytnutie dotácie, musí mať zriaďovateľ preukázanú pri každom dieťati, potvrdenia a čestné vyhlásenia rodičov detí nie je </a:t>
            </a:r>
            <a:r>
              <a:rPr lang="sk-SK" sz="8000" u="sng" dirty="0"/>
              <a:t>potrebné predkladať na ÚPSVR</a:t>
            </a:r>
            <a:r>
              <a:rPr lang="sk-SK" sz="8000" dirty="0"/>
              <a:t>, je to doklad pre zriaďovateľa, </a:t>
            </a:r>
          </a:p>
          <a:p>
            <a:pPr marL="0" lvl="1" indent="0" algn="just">
              <a:buNone/>
            </a:pPr>
            <a:endParaRPr lang="sk-SK" sz="8000" b="1" dirty="0"/>
          </a:p>
          <a:p>
            <a:pPr marL="0" lvl="1" indent="0" algn="just">
              <a:buNone/>
            </a:pPr>
            <a:r>
              <a:rPr lang="sk-SK" sz="8000" b="1" dirty="0"/>
              <a:t>Zriaďovateľ na základe predložených dokladov od rodičov detí, predkladá na ÚPSVR zoznam detí oprávnených na poskytnutie dotácie.  </a:t>
            </a:r>
          </a:p>
          <a:p>
            <a:pPr marL="0" lvl="1" indent="0" algn="just">
              <a:buNone/>
            </a:pPr>
            <a:r>
              <a:rPr lang="sk-SK" sz="8000" b="1" dirty="0"/>
              <a:t> </a:t>
            </a:r>
          </a:p>
          <a:p>
            <a:pPr marL="857250" lvl="1" indent="-857250" algn="just"/>
            <a:endParaRPr lang="sk-SK" sz="7200" dirty="0"/>
          </a:p>
          <a:p>
            <a:pPr marL="0" lvl="1" indent="0" algn="just">
              <a:buNone/>
            </a:pPr>
            <a:r>
              <a:rPr lang="sk-SK" sz="7200" dirty="0"/>
              <a:t>  </a:t>
            </a:r>
          </a:p>
          <a:p>
            <a:pPr marL="0" indent="0">
              <a:buNone/>
            </a:pPr>
            <a:endParaRPr lang="sk-SK" sz="4800" dirty="0"/>
          </a:p>
          <a:p>
            <a:pPr marL="457200" lvl="1" indent="0" algn="just">
              <a:buNone/>
            </a:pPr>
            <a:endParaRPr lang="sk-SK" sz="7200" dirty="0"/>
          </a:p>
          <a:p>
            <a:pPr marL="0" indent="0" algn="just">
              <a:buNone/>
            </a:pPr>
            <a:endParaRPr lang="sk-SK" sz="7200" u="sng" dirty="0">
              <a:solidFill>
                <a:srgbClr val="0070C0"/>
              </a:solidFill>
            </a:endParaRPr>
          </a:p>
          <a:p>
            <a:pPr marL="457200" lvl="1" indent="0" algn="just">
              <a:buNone/>
            </a:pPr>
            <a:endParaRPr lang="sk-SK" sz="4000" dirty="0"/>
          </a:p>
          <a:p>
            <a:pPr marL="0" indent="0" algn="just">
              <a:buNone/>
            </a:pPr>
            <a:r>
              <a:rPr lang="sk-SK" sz="6400" dirty="0"/>
              <a:t> </a:t>
            </a:r>
          </a:p>
        </p:txBody>
      </p:sp>
      <p:cxnSp>
        <p:nvCxnSpPr>
          <p:cNvPr id="14" name="Rovná spojnica 13"/>
          <p:cNvCxnSpPr/>
          <p:nvPr/>
        </p:nvCxnSpPr>
        <p:spPr>
          <a:xfrm>
            <a:off x="1994268" y="716928"/>
            <a:ext cx="0" cy="360040"/>
          </a:xfrm>
          <a:prstGeom prst="line">
            <a:avLst/>
          </a:prstGeom>
          <a:ln w="317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Rovná spojnica 22"/>
          <p:cNvCxnSpPr/>
          <p:nvPr/>
        </p:nvCxnSpPr>
        <p:spPr>
          <a:xfrm>
            <a:off x="1999716" y="356888"/>
            <a:ext cx="0" cy="360040"/>
          </a:xfrm>
          <a:prstGeom prst="line">
            <a:avLst/>
          </a:prstGeom>
          <a:ln w="317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4" name="Rovná spojnica 23"/>
          <p:cNvCxnSpPr/>
          <p:nvPr/>
        </p:nvCxnSpPr>
        <p:spPr>
          <a:xfrm>
            <a:off x="1994268" y="1076968"/>
            <a:ext cx="0" cy="36004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pic>
        <p:nvPicPr>
          <p:cNvPr id="25" name="Zástupný symbol obsahu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68208" y="6093297"/>
            <a:ext cx="1334656" cy="417783"/>
          </a:xfrm>
          <a:prstGeom prst="rect">
            <a:avLst/>
          </a:prstGeom>
        </p:spPr>
      </p:pic>
    </p:spTree>
    <p:extLst>
      <p:ext uri="{BB962C8B-B14F-4D97-AF65-F5344CB8AC3E}">
        <p14:creationId xmlns:p14="http://schemas.microsoft.com/office/powerpoint/2010/main" val="366668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1538654" y="1311605"/>
            <a:ext cx="9029700" cy="4843160"/>
          </a:xfrm>
        </p:spPr>
        <p:txBody>
          <a:bodyPr>
            <a:normAutofit/>
          </a:bodyPr>
          <a:lstStyle/>
          <a:p>
            <a:pPr marL="0" indent="0">
              <a:buNone/>
            </a:pPr>
            <a:endParaRPr lang="sk-SK" b="1" dirty="0"/>
          </a:p>
          <a:p>
            <a:pPr algn="just">
              <a:buFont typeface="Wingdings" panose="05000000000000000000" pitchFamily="2" charset="2"/>
              <a:buChar char="§"/>
            </a:pPr>
            <a:r>
              <a:rPr lang="sk-SK" sz="2400" dirty="0"/>
              <a:t>Pre rodičov detí (od 6 do 15 rokov), </a:t>
            </a:r>
            <a:r>
              <a:rPr lang="sk-SK" sz="2400" u="sng" dirty="0">
                <a:effectLst/>
              </a:rPr>
              <a:t>ktorí majú nárok na zvýšený daňový bonus</a:t>
            </a:r>
            <a:r>
              <a:rPr lang="sk-SK" sz="2400" dirty="0"/>
              <a:t> je výhodnejšie uplatniť si ho, nakoľko ak sa na dieťa poskytne dotácia na stravu v zmysle § 4 ods. 3 písm. c) zákona o dotáciách zanikne im nárok na akýkoľvek daňový bonus úplne.</a:t>
            </a:r>
          </a:p>
          <a:p>
            <a:pPr marL="0" indent="0" algn="just">
              <a:buNone/>
            </a:pPr>
            <a:endParaRPr lang="sk-SK" sz="2400" dirty="0"/>
          </a:p>
          <a:p>
            <a:pPr algn="just">
              <a:buFont typeface="Wingdings" panose="05000000000000000000" pitchFamily="2" charset="2"/>
              <a:buChar char="§"/>
            </a:pPr>
            <a:r>
              <a:rPr lang="sk-SK" sz="2400" dirty="0"/>
              <a:t>Ak si rodič v čase poskytovania dotácie na stravu uplatní zvýšený daňový bonus je povinný o uvedenom zriaďovateľa bezodkladne informovať, nakoľko v takomto prípade </a:t>
            </a:r>
            <a:r>
              <a:rPr lang="sk-SK" sz="2400" b="1" dirty="0"/>
              <a:t>bude dieťaťu poskytovaná dotácia na stravu neoprávnene</a:t>
            </a:r>
            <a:r>
              <a:rPr lang="sk-SK" sz="2400" dirty="0"/>
              <a:t> a bude povinný vrátiť všetky finančné prostriedky poskytnuté na toto dieťa ako dotáciu na stravu). </a:t>
            </a:r>
          </a:p>
        </p:txBody>
      </p:sp>
      <p:sp>
        <p:nvSpPr>
          <p:cNvPr id="4" name="Nadpis 3"/>
          <p:cNvSpPr>
            <a:spLocks noGrp="1"/>
          </p:cNvSpPr>
          <p:nvPr>
            <p:ph type="title"/>
          </p:nvPr>
        </p:nvSpPr>
        <p:spPr>
          <a:xfrm>
            <a:off x="1991544" y="536908"/>
            <a:ext cx="8232324" cy="567368"/>
          </a:xfrm>
          <a:prstGeom prst="rect">
            <a:avLst/>
          </a:prstGeom>
          <a:solidFill>
            <a:schemeClr val="accent1">
              <a:lumMod val="75000"/>
            </a:schemeClr>
          </a:solidFill>
          <a:ln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r>
              <a:rPr lang="sk-SK" sz="3600" dirty="0"/>
              <a:t>Dotácie na stravu  alebo daňový bonus  </a:t>
            </a:r>
            <a:endParaRPr lang="sk-SK" dirty="0"/>
          </a:p>
        </p:txBody>
      </p:sp>
      <p:cxnSp>
        <p:nvCxnSpPr>
          <p:cNvPr id="5" name="Rovná spojnica 4"/>
          <p:cNvCxnSpPr/>
          <p:nvPr/>
        </p:nvCxnSpPr>
        <p:spPr>
          <a:xfrm>
            <a:off x="1994268" y="927116"/>
            <a:ext cx="0" cy="36004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Rovná spojnica 5"/>
          <p:cNvCxnSpPr/>
          <p:nvPr/>
        </p:nvCxnSpPr>
        <p:spPr>
          <a:xfrm>
            <a:off x="1991544" y="924256"/>
            <a:ext cx="0" cy="36004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Rovná spojnica 6"/>
          <p:cNvCxnSpPr/>
          <p:nvPr/>
        </p:nvCxnSpPr>
        <p:spPr>
          <a:xfrm>
            <a:off x="1991544" y="356888"/>
            <a:ext cx="0" cy="360040"/>
          </a:xfrm>
          <a:prstGeom prst="line">
            <a:avLst/>
          </a:prstGeom>
          <a:ln w="317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Rovná spojnica 7"/>
          <p:cNvCxnSpPr/>
          <p:nvPr/>
        </p:nvCxnSpPr>
        <p:spPr>
          <a:xfrm>
            <a:off x="1991544" y="6234388"/>
            <a:ext cx="5904656"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pic>
        <p:nvPicPr>
          <p:cNvPr id="9" name="Zástupný symbol obsahu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68208" y="6093297"/>
            <a:ext cx="1334656" cy="417783"/>
          </a:xfrm>
          <a:prstGeom prst="rect">
            <a:avLst/>
          </a:prstGeom>
        </p:spPr>
      </p:pic>
      <p:cxnSp>
        <p:nvCxnSpPr>
          <p:cNvPr id="10" name="Rovná spojnica 9"/>
          <p:cNvCxnSpPr/>
          <p:nvPr/>
        </p:nvCxnSpPr>
        <p:spPr>
          <a:xfrm>
            <a:off x="9408368" y="6245204"/>
            <a:ext cx="125963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6210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1538654" y="1311605"/>
            <a:ext cx="9029700" cy="4843160"/>
          </a:xfrm>
        </p:spPr>
        <p:txBody>
          <a:bodyPr>
            <a:normAutofit fontScale="77500" lnSpcReduction="20000"/>
          </a:bodyPr>
          <a:lstStyle/>
          <a:p>
            <a:pPr marL="0" indent="0">
              <a:buNone/>
            </a:pPr>
            <a:r>
              <a:rPr lang="sk-SK" b="1" u="sng" dirty="0"/>
              <a:t>Zriaďovateľ je povinný: </a:t>
            </a:r>
          </a:p>
          <a:p>
            <a:pPr algn="just">
              <a:buFont typeface="Wingdings" panose="05000000000000000000" pitchFamily="2" charset="2"/>
              <a:buChar char="§"/>
            </a:pPr>
            <a:r>
              <a:rPr lang="sk-SK" b="1" dirty="0"/>
              <a:t>v termíne do 10.08.2021 doručiť na úrad zoznam detí</a:t>
            </a:r>
            <a:r>
              <a:rPr lang="sk-SK" dirty="0"/>
              <a:t>, na ktoré žiada poskytnutie dotácie od 01.09.2021 do 31.12.2021;</a:t>
            </a:r>
          </a:p>
          <a:p>
            <a:pPr algn="just">
              <a:buFont typeface="Wingdings" panose="05000000000000000000" pitchFamily="2" charset="2"/>
              <a:buChar char="§"/>
            </a:pPr>
            <a:r>
              <a:rPr lang="sk-SK" dirty="0"/>
              <a:t>nové tlačivo vypracované ústredím PSVR, z akého titulu sú deti v MŠ/ZŠ oprávnené na poskytnutie dotácie na stravu – zoznam detí podľa § 4 ods. 3 </a:t>
            </a:r>
            <a:r>
              <a:rPr lang="sk-SK" u="sng" dirty="0"/>
              <a:t>písm. a) </a:t>
            </a:r>
            <a:r>
              <a:rPr lang="sk-SK" dirty="0"/>
              <a:t>zákona o dotáciách alebo zoznam detí podľa § 4 ods. 3 </a:t>
            </a:r>
            <a:r>
              <a:rPr lang="sk-SK" u="sng" dirty="0"/>
              <a:t>písm. b) </a:t>
            </a:r>
            <a:r>
              <a:rPr lang="sk-SK" dirty="0"/>
              <a:t>alebo </a:t>
            </a:r>
            <a:r>
              <a:rPr lang="sk-SK" u="sng" dirty="0"/>
              <a:t>písm. c) </a:t>
            </a:r>
            <a:r>
              <a:rPr lang="sk-SK" dirty="0"/>
              <a:t>zákona o dotáciách;</a:t>
            </a:r>
          </a:p>
          <a:p>
            <a:pPr algn="just">
              <a:buFont typeface="Wingdings" panose="05000000000000000000" pitchFamily="2" charset="2"/>
              <a:buChar char="§"/>
            </a:pPr>
            <a:r>
              <a:rPr lang="sk-SK" b="1" dirty="0"/>
              <a:t>za správnosť údajov uvedených v zozname detí, zodpovedá zriaďovateľ </a:t>
            </a:r>
            <a:r>
              <a:rPr lang="sk-SK" dirty="0"/>
              <a:t>a v tejto súvislosti uchováva podklady súvisiace s jej poskytnutím (potvrdenia o deťoch v ŽM/HN, čestné vyhlásenia, že si rodičia neuplatnili nárok na zvýšený daňový bonus).</a:t>
            </a:r>
          </a:p>
          <a:p>
            <a:pPr marL="0" indent="0" algn="just">
              <a:buNone/>
            </a:pPr>
            <a:r>
              <a:rPr lang="sk-SK" dirty="0"/>
              <a:t>S cieľom vyjsť v ústrety niektorým zriaďovateľom škôl a rodičom, ktorí nestihli zareagovať na zmeny v poskytovaní dotácií na stravu a podklady nepredložili v zákonom stanovenom termíne, sme umožnili </a:t>
            </a:r>
            <a:r>
              <a:rPr lang="sk-SK" b="1" u="sng" dirty="0"/>
              <a:t>zriaďovateľom dodatočne doplniť oprávnené deti najneskôr v termíne do 10.09.2021</a:t>
            </a:r>
            <a:r>
              <a:rPr lang="sk-SK" dirty="0"/>
              <a:t>, pričom deti doplnené v tomto termíne, budú mať nárok na dotáciu na stravu </a:t>
            </a:r>
            <a:r>
              <a:rPr lang="sk-SK" u="sng" dirty="0"/>
              <a:t>od mesiaca september 2021. </a:t>
            </a:r>
          </a:p>
          <a:p>
            <a:endParaRPr lang="sk-SK" dirty="0"/>
          </a:p>
          <a:p>
            <a:pPr marL="0" indent="0" algn="just">
              <a:buNone/>
            </a:pPr>
            <a:endParaRPr lang="sk-SK" b="1" dirty="0"/>
          </a:p>
        </p:txBody>
      </p:sp>
      <p:sp>
        <p:nvSpPr>
          <p:cNvPr id="4" name="Nadpis 3"/>
          <p:cNvSpPr>
            <a:spLocks noGrp="1"/>
          </p:cNvSpPr>
          <p:nvPr>
            <p:ph type="title"/>
          </p:nvPr>
        </p:nvSpPr>
        <p:spPr>
          <a:xfrm>
            <a:off x="1991544" y="536908"/>
            <a:ext cx="8232324" cy="567368"/>
          </a:xfrm>
          <a:prstGeom prst="rect">
            <a:avLst/>
          </a:prstGeom>
          <a:solidFill>
            <a:schemeClr val="accent1">
              <a:lumMod val="75000"/>
            </a:schemeClr>
          </a:solidFill>
          <a:ln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sk-SK" sz="2800" dirty="0"/>
              <a:t>Zoznam detí oprávnených na poskytnutie dotácie </a:t>
            </a:r>
          </a:p>
        </p:txBody>
      </p:sp>
      <p:cxnSp>
        <p:nvCxnSpPr>
          <p:cNvPr id="5" name="Rovná spojnica 4"/>
          <p:cNvCxnSpPr/>
          <p:nvPr/>
        </p:nvCxnSpPr>
        <p:spPr>
          <a:xfrm>
            <a:off x="1994268" y="927116"/>
            <a:ext cx="0" cy="36004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Rovná spojnica 5"/>
          <p:cNvCxnSpPr/>
          <p:nvPr/>
        </p:nvCxnSpPr>
        <p:spPr>
          <a:xfrm>
            <a:off x="1991544" y="924256"/>
            <a:ext cx="0" cy="36004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Rovná spojnica 6"/>
          <p:cNvCxnSpPr/>
          <p:nvPr/>
        </p:nvCxnSpPr>
        <p:spPr>
          <a:xfrm>
            <a:off x="1991544" y="356888"/>
            <a:ext cx="0" cy="360040"/>
          </a:xfrm>
          <a:prstGeom prst="line">
            <a:avLst/>
          </a:prstGeom>
          <a:ln w="317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Rovná spojnica 7"/>
          <p:cNvCxnSpPr/>
          <p:nvPr/>
        </p:nvCxnSpPr>
        <p:spPr>
          <a:xfrm>
            <a:off x="1991544" y="6234388"/>
            <a:ext cx="5904656"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pic>
        <p:nvPicPr>
          <p:cNvPr id="9" name="Zástupný symbol obsahu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68208" y="6093297"/>
            <a:ext cx="1334656" cy="417783"/>
          </a:xfrm>
          <a:prstGeom prst="rect">
            <a:avLst/>
          </a:prstGeom>
        </p:spPr>
      </p:pic>
      <p:cxnSp>
        <p:nvCxnSpPr>
          <p:cNvPr id="10" name="Rovná spojnica 9"/>
          <p:cNvCxnSpPr/>
          <p:nvPr/>
        </p:nvCxnSpPr>
        <p:spPr>
          <a:xfrm>
            <a:off x="9408368" y="6245204"/>
            <a:ext cx="125963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1190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1991544" y="536908"/>
            <a:ext cx="8232324" cy="567368"/>
          </a:xfrm>
          <a:prstGeom prst="rect">
            <a:avLst/>
          </a:prstGeom>
          <a:solidFill>
            <a:schemeClr val="accent1">
              <a:lumMod val="75000"/>
            </a:schemeClr>
          </a:solidFill>
          <a:ln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sk-SK" sz="2800" dirty="0"/>
              <a:t>Zmeny v priebehu školského roka  </a:t>
            </a:r>
          </a:p>
        </p:txBody>
      </p:sp>
      <p:cxnSp>
        <p:nvCxnSpPr>
          <p:cNvPr id="5" name="Rovná spojnica 4"/>
          <p:cNvCxnSpPr/>
          <p:nvPr/>
        </p:nvCxnSpPr>
        <p:spPr>
          <a:xfrm>
            <a:off x="1994268" y="927116"/>
            <a:ext cx="0" cy="36004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Rovná spojnica 5"/>
          <p:cNvCxnSpPr/>
          <p:nvPr/>
        </p:nvCxnSpPr>
        <p:spPr>
          <a:xfrm>
            <a:off x="1991544" y="924256"/>
            <a:ext cx="0" cy="36004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Rovná spojnica 6"/>
          <p:cNvCxnSpPr/>
          <p:nvPr/>
        </p:nvCxnSpPr>
        <p:spPr>
          <a:xfrm>
            <a:off x="1991544" y="356888"/>
            <a:ext cx="0" cy="360040"/>
          </a:xfrm>
          <a:prstGeom prst="line">
            <a:avLst/>
          </a:prstGeom>
          <a:ln w="317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Rovná spojnica 7"/>
          <p:cNvCxnSpPr/>
          <p:nvPr/>
        </p:nvCxnSpPr>
        <p:spPr>
          <a:xfrm>
            <a:off x="1991544" y="6234388"/>
            <a:ext cx="5904656"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pic>
        <p:nvPicPr>
          <p:cNvPr id="9" name="Zástupný symbol obsahu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68208" y="6093297"/>
            <a:ext cx="1334656" cy="417783"/>
          </a:xfrm>
          <a:prstGeom prst="rect">
            <a:avLst/>
          </a:prstGeom>
        </p:spPr>
      </p:pic>
      <p:cxnSp>
        <p:nvCxnSpPr>
          <p:cNvPr id="10" name="Rovná spojnica 9"/>
          <p:cNvCxnSpPr/>
          <p:nvPr/>
        </p:nvCxnSpPr>
        <p:spPr>
          <a:xfrm>
            <a:off x="9408368" y="6245204"/>
            <a:ext cx="125963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Rectangle 1"/>
          <p:cNvSpPr>
            <a:spLocks noGrp="1" noChangeArrowheads="1"/>
          </p:cNvSpPr>
          <p:nvPr>
            <p:ph idx="1"/>
          </p:nvPr>
        </p:nvSpPr>
        <p:spPr bwMode="auto">
          <a:xfrm>
            <a:off x="1661747" y="-202063"/>
            <a:ext cx="8658836" cy="69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eaLnBrk="0" fontAlgn="base" hangingPunct="0">
              <a:lnSpc>
                <a:spcPct val="100000"/>
              </a:lnSpc>
              <a:spcBef>
                <a:spcPct val="0"/>
              </a:spcBef>
              <a:spcAft>
                <a:spcPct val="0"/>
              </a:spcAft>
              <a:buFont typeface="Wingdings" panose="05000000000000000000" pitchFamily="2" charset="2"/>
              <a:buChar char="Ø"/>
            </a:pPr>
            <a:endParaRPr kumimoji="0" lang="sk-SK" altLang="sk-SK" sz="2000" b="0" i="0" u="none" strike="noStrike" cap="none" normalizeH="0" baseline="0" dirty="0">
              <a:ln>
                <a:noFill/>
              </a:ln>
              <a:solidFill>
                <a:schemeClr val="tx1"/>
              </a:solidFill>
              <a:effectLst/>
              <a:latin typeface="Arial" panose="020B0604020202020204" pitchFamily="34" charset="0"/>
            </a:endParaRPr>
          </a:p>
          <a:p>
            <a:pPr algn="just" eaLnBrk="0" fontAlgn="base" hangingPunct="0">
              <a:lnSpc>
                <a:spcPct val="100000"/>
              </a:lnSpc>
              <a:spcBef>
                <a:spcPct val="0"/>
              </a:spcBef>
              <a:spcAft>
                <a:spcPct val="0"/>
              </a:spcAft>
              <a:buFont typeface="Wingdings" panose="05000000000000000000" pitchFamily="2" charset="2"/>
              <a:buChar char="Ø"/>
            </a:pPr>
            <a:endParaRPr lang="sk-SK" altLang="sk-SK" sz="2000" dirty="0">
              <a:latin typeface="Arial" panose="020B0604020202020204" pitchFamily="34" charset="0"/>
            </a:endParaRPr>
          </a:p>
          <a:p>
            <a:pPr algn="just" eaLnBrk="0" fontAlgn="base" hangingPunct="0">
              <a:lnSpc>
                <a:spcPct val="100000"/>
              </a:lnSpc>
              <a:spcBef>
                <a:spcPct val="0"/>
              </a:spcBef>
              <a:spcAft>
                <a:spcPct val="0"/>
              </a:spcAft>
              <a:buFont typeface="Wingdings" panose="05000000000000000000" pitchFamily="2" charset="2"/>
              <a:buChar char="Ø"/>
            </a:pPr>
            <a:endParaRPr kumimoji="0" lang="sk-SK" altLang="sk-SK" sz="2000" b="0" i="0" u="none" strike="noStrike" cap="none" normalizeH="0" baseline="0" dirty="0">
              <a:ln>
                <a:noFill/>
              </a:ln>
              <a:solidFill>
                <a:schemeClr val="tx1"/>
              </a:solidFill>
              <a:effectLst/>
              <a:latin typeface="Arial" panose="020B0604020202020204" pitchFamily="34" charset="0"/>
            </a:endParaRPr>
          </a:p>
          <a:p>
            <a:pPr marL="0" indent="0" algn="just" eaLnBrk="0" fontAlgn="base" hangingPunct="0">
              <a:lnSpc>
                <a:spcPct val="100000"/>
              </a:lnSpc>
              <a:spcBef>
                <a:spcPct val="0"/>
              </a:spcBef>
              <a:spcAft>
                <a:spcPct val="0"/>
              </a:spcAft>
              <a:buNone/>
            </a:pPr>
            <a:endParaRPr kumimoji="0" lang="sk-SK" altLang="sk-SK" sz="2000" b="0" i="0" u="none" strike="noStrike" cap="none" normalizeH="0" baseline="0" dirty="0">
              <a:ln>
                <a:noFill/>
              </a:ln>
              <a:solidFill>
                <a:schemeClr val="tx1"/>
              </a:solidFill>
              <a:effectLst/>
              <a:latin typeface="Arial" panose="020B0604020202020204" pitchFamily="34" charset="0"/>
            </a:endParaRPr>
          </a:p>
          <a:p>
            <a:pPr algn="just" eaLnBrk="0" fontAlgn="base" hangingPunct="0">
              <a:lnSpc>
                <a:spcPct val="100000"/>
              </a:lnSpc>
              <a:spcBef>
                <a:spcPct val="0"/>
              </a:spcBef>
              <a:spcAft>
                <a:spcPct val="0"/>
              </a:spcAft>
              <a:buFont typeface="Wingdings" panose="05000000000000000000" pitchFamily="2" charset="2"/>
              <a:buChar char="§"/>
            </a:pPr>
            <a:endParaRPr kumimoji="0" lang="sk-SK" altLang="sk-SK" sz="2000" b="0" i="0" u="none" strike="noStrike" cap="none" normalizeH="0" baseline="0" dirty="0">
              <a:ln>
                <a:noFill/>
              </a:ln>
              <a:solidFill>
                <a:schemeClr val="tx1"/>
              </a:solidFill>
              <a:effectLst/>
            </a:endParaRPr>
          </a:p>
          <a:p>
            <a:pPr algn="just" eaLnBrk="0" fontAlgn="base" hangingPunct="0">
              <a:lnSpc>
                <a:spcPct val="100000"/>
              </a:lnSpc>
              <a:spcBef>
                <a:spcPct val="0"/>
              </a:spcBef>
              <a:spcAft>
                <a:spcPct val="0"/>
              </a:spcAft>
              <a:buFont typeface="Wingdings" panose="05000000000000000000" pitchFamily="2" charset="2"/>
              <a:buChar char="§"/>
            </a:pPr>
            <a:endParaRPr kumimoji="0" lang="sk-SK" altLang="sk-SK" sz="1800" b="0" i="0" u="none" strike="noStrike" cap="none" normalizeH="0" baseline="0" dirty="0">
              <a:ln>
                <a:noFill/>
              </a:ln>
              <a:solidFill>
                <a:schemeClr val="tx1"/>
              </a:solidFill>
              <a:effectLst/>
            </a:endParaRPr>
          </a:p>
          <a:p>
            <a:pPr algn="just" eaLnBrk="0" fontAlgn="base" hangingPunct="0">
              <a:lnSpc>
                <a:spcPct val="100000"/>
              </a:lnSpc>
              <a:spcBef>
                <a:spcPct val="0"/>
              </a:spcBef>
              <a:spcAft>
                <a:spcPct val="0"/>
              </a:spcAft>
              <a:buFont typeface="Wingdings" panose="05000000000000000000" pitchFamily="2" charset="2"/>
              <a:buChar char="§"/>
            </a:pPr>
            <a:r>
              <a:rPr kumimoji="0" lang="sk-SK" altLang="sk-SK" sz="1800" b="0" i="0" u="none" strike="noStrike" cap="none" normalizeH="0" baseline="0" dirty="0">
                <a:ln>
                  <a:noFill/>
                </a:ln>
                <a:solidFill>
                  <a:schemeClr val="tx1"/>
                </a:solidFill>
                <a:effectLst/>
              </a:rPr>
              <a:t>Ak dôjde k zmene v priebehu š</a:t>
            </a:r>
            <a:r>
              <a:rPr kumimoji="0" lang="sk-SK" altLang="sk-SK" sz="1800" b="0" i="0" u="none" strike="noStrike" cap="none" normalizeH="0" dirty="0">
                <a:ln>
                  <a:noFill/>
                </a:ln>
                <a:solidFill>
                  <a:schemeClr val="tx1"/>
                </a:solidFill>
                <a:effectLst/>
              </a:rPr>
              <a:t>kolského roka, </a:t>
            </a:r>
            <a:r>
              <a:rPr kumimoji="0" lang="sk-SK" altLang="sk-SK" sz="1800" b="0" i="0" u="none" strike="noStrike" cap="none" normalizeH="0" baseline="0" dirty="0">
                <a:ln>
                  <a:noFill/>
                </a:ln>
                <a:solidFill>
                  <a:schemeClr val="tx1"/>
                </a:solidFill>
                <a:effectLst/>
              </a:rPr>
              <a:t>žiadateľ postupuje v zmysle zákona </a:t>
            </a:r>
            <a:r>
              <a:rPr kumimoji="0" lang="sk-SK" altLang="sk-SK" sz="1600" b="0" i="0" u="none" strike="noStrike" cap="none" normalizeH="0" baseline="0" dirty="0">
                <a:ln>
                  <a:noFill/>
                </a:ln>
                <a:solidFill>
                  <a:schemeClr val="tx1"/>
                </a:solidFill>
                <a:effectLst/>
              </a:rPr>
              <a:t>o dotáciách tak ako doteraz </a:t>
            </a:r>
            <a:r>
              <a:rPr kumimoji="0" lang="sk-SK" altLang="sk-SK" sz="1600" b="0" i="0" u="sng" strike="noStrike" cap="none" normalizeH="0" baseline="0" dirty="0">
                <a:ln>
                  <a:noFill/>
                </a:ln>
                <a:solidFill>
                  <a:schemeClr val="tx1"/>
                </a:solidFill>
                <a:effectLst/>
              </a:rPr>
              <a:t>a zmeny oznamuje do konca kalendárneho mesiaca, v ktorom zmena nastala</a:t>
            </a:r>
            <a:r>
              <a:rPr kumimoji="0" lang="sk-SK" altLang="sk-SK" sz="1600" b="0" i="0" strike="noStrike" cap="none" normalizeH="0" baseline="0" dirty="0">
                <a:ln>
                  <a:noFill/>
                </a:ln>
                <a:solidFill>
                  <a:schemeClr val="accent1"/>
                </a:solidFill>
                <a:effectLst/>
              </a:rPr>
              <a:t>.</a:t>
            </a:r>
            <a:endParaRPr lang="sk-SK" altLang="sk-SK" sz="1600" dirty="0">
              <a:solidFill>
                <a:schemeClr val="accent1"/>
              </a:solidFill>
            </a:endParaRPr>
          </a:p>
          <a:p>
            <a:pPr marL="0" indent="0" algn="just" eaLnBrk="0" fontAlgn="base" hangingPunct="0">
              <a:lnSpc>
                <a:spcPct val="100000"/>
              </a:lnSpc>
              <a:spcBef>
                <a:spcPct val="0"/>
              </a:spcBef>
              <a:spcAft>
                <a:spcPct val="0"/>
              </a:spcAft>
              <a:buNone/>
            </a:pPr>
            <a:endParaRPr lang="sk-SK" sz="1600" dirty="0"/>
          </a:p>
          <a:p>
            <a:pPr algn="just" eaLnBrk="0" fontAlgn="base" hangingPunct="0">
              <a:lnSpc>
                <a:spcPct val="100000"/>
              </a:lnSpc>
              <a:spcBef>
                <a:spcPct val="0"/>
              </a:spcBef>
              <a:spcAft>
                <a:spcPct val="0"/>
              </a:spcAft>
              <a:buFont typeface="Wingdings" panose="05000000000000000000" pitchFamily="2" charset="2"/>
              <a:buChar char="§"/>
            </a:pPr>
            <a:r>
              <a:rPr kumimoji="0" lang="sk-SK" altLang="sk-SK" sz="1600" b="0" i="0" u="none" strike="noStrike" cap="none" normalizeH="0" baseline="0" dirty="0">
                <a:ln>
                  <a:noFill/>
                </a:ln>
                <a:solidFill>
                  <a:schemeClr val="tx1"/>
                </a:solidFill>
                <a:effectLst/>
              </a:rPr>
              <a:t>Dieťa, pri ktorom nastala zmena (deti v HN, ŽM, bez zvýšeného daňového bonusu) bude oprávnené na poskytovanie dotácie</a:t>
            </a:r>
            <a:r>
              <a:rPr kumimoji="0" lang="sk-SK" altLang="sk-SK" sz="1600" b="0" i="0" u="none" strike="noStrike" cap="none" normalizeH="0" dirty="0">
                <a:ln>
                  <a:noFill/>
                </a:ln>
                <a:solidFill>
                  <a:schemeClr val="tx1"/>
                </a:solidFill>
                <a:effectLst/>
              </a:rPr>
              <a:t> </a:t>
            </a:r>
            <a:r>
              <a:rPr kumimoji="0" lang="sk-SK" altLang="sk-SK" sz="1600" b="0" i="0" u="none" strike="noStrike" cap="none" normalizeH="0" baseline="0" dirty="0">
                <a:ln>
                  <a:noFill/>
                </a:ln>
                <a:solidFill>
                  <a:schemeClr val="tx1"/>
                </a:solidFill>
                <a:effectLst/>
              </a:rPr>
              <a:t>od </a:t>
            </a:r>
            <a:r>
              <a:rPr kumimoji="0" lang="sk-SK" altLang="sk-SK" sz="1600" b="0" i="0" u="sng" strike="noStrike" cap="none" normalizeH="0" baseline="0" dirty="0">
                <a:ln>
                  <a:noFill/>
                </a:ln>
                <a:solidFill>
                  <a:schemeClr val="tx1"/>
                </a:solidFill>
                <a:effectLst/>
              </a:rPr>
              <a:t>prvého dňa v mesiaci, ktorý nasleduje po mesiaci</a:t>
            </a:r>
            <a:r>
              <a:rPr kumimoji="0" lang="sk-SK" altLang="sk-SK" sz="1600" b="0" i="0" u="none" strike="noStrike" cap="none" normalizeH="0" baseline="0" dirty="0">
                <a:ln>
                  <a:noFill/>
                </a:ln>
                <a:solidFill>
                  <a:schemeClr val="tx1"/>
                </a:solidFill>
                <a:effectLst/>
              </a:rPr>
              <a:t>, v ktorom žiadateľ predloží zmenový zoznam na úrad</a:t>
            </a:r>
            <a:r>
              <a:rPr kumimoji="0" lang="sk-SK" altLang="sk-SK" sz="1600" b="0" i="0" u="none" strike="noStrike" cap="none" normalizeH="0" dirty="0">
                <a:ln>
                  <a:noFill/>
                </a:ln>
                <a:solidFill>
                  <a:schemeClr val="tx1"/>
                </a:solidFill>
                <a:effectLst/>
              </a:rPr>
              <a:t> </a:t>
            </a:r>
            <a:r>
              <a:rPr lang="sk-SK" altLang="sk-SK" sz="1600" dirty="0"/>
              <a:t>(napriek uvedenému, ak žiadateľ doručí zmenový zoznam do 10. </a:t>
            </a:r>
            <a:r>
              <a:rPr lang="sk-SK" sz="1600" dirty="0"/>
              <a:t>dňa kalendárneho mesiaca je možné dotáciu priznať ešte za tento kalendárny mesiac). </a:t>
            </a:r>
          </a:p>
          <a:p>
            <a:pPr algn="just" eaLnBrk="0" fontAlgn="base" hangingPunct="0">
              <a:lnSpc>
                <a:spcPct val="100000"/>
              </a:lnSpc>
              <a:spcBef>
                <a:spcPct val="0"/>
              </a:spcBef>
              <a:spcAft>
                <a:spcPct val="0"/>
              </a:spcAft>
              <a:buFont typeface="Wingdings" panose="05000000000000000000" pitchFamily="2" charset="2"/>
              <a:buChar char="§"/>
            </a:pPr>
            <a:endParaRPr lang="sk-SK" sz="1600" dirty="0">
              <a:solidFill>
                <a:schemeClr val="accent1"/>
              </a:solidFill>
            </a:endParaRPr>
          </a:p>
          <a:p>
            <a:pPr lvl="0" algn="just" eaLnBrk="0" fontAlgn="base" hangingPunct="0">
              <a:lnSpc>
                <a:spcPct val="100000"/>
              </a:lnSpc>
              <a:spcBef>
                <a:spcPct val="0"/>
              </a:spcBef>
              <a:spcAft>
                <a:spcPct val="0"/>
              </a:spcAft>
              <a:buFont typeface="Wingdings" panose="05000000000000000000" pitchFamily="2" charset="2"/>
              <a:buChar char="§"/>
            </a:pPr>
            <a:r>
              <a:rPr lang="sk-SK" sz="1600" dirty="0"/>
              <a:t>Žiadateľ aktualizuje zoznamy v prípade: deti v HN alebo ŽM, „úbytok“ dieťaťa v poslednom ročníku MŠ, ktoré dovŕšilo 6 rokov veku, „prírastok“ dieťaťa v ZŠ, ktoré dovŕšilo 15 rokov veku.</a:t>
            </a:r>
          </a:p>
          <a:p>
            <a:pPr marL="0" lvl="0" indent="0" algn="just" eaLnBrk="0" fontAlgn="base" hangingPunct="0">
              <a:lnSpc>
                <a:spcPct val="100000"/>
              </a:lnSpc>
              <a:spcBef>
                <a:spcPct val="0"/>
              </a:spcBef>
              <a:spcAft>
                <a:spcPct val="0"/>
              </a:spcAft>
              <a:buNone/>
            </a:pPr>
            <a:endParaRPr lang="sk-SK" sz="1600" dirty="0"/>
          </a:p>
          <a:p>
            <a:pPr lvl="0" algn="just" eaLnBrk="0" fontAlgn="base" hangingPunct="0">
              <a:lnSpc>
                <a:spcPct val="100000"/>
              </a:lnSpc>
              <a:spcBef>
                <a:spcPct val="0"/>
              </a:spcBef>
              <a:spcAft>
                <a:spcPct val="0"/>
              </a:spcAft>
              <a:buFont typeface="Wingdings" panose="05000000000000000000" pitchFamily="2" charset="2"/>
              <a:buChar char="§"/>
            </a:pPr>
            <a:r>
              <a:rPr lang="sk-SK" sz="1600" dirty="0"/>
              <a:t>V prípade „úbytku“ dieťaťa bez nároku na zvýšený DB – dieťa sa len ako neoprávnené ohraničí v IS RSD od mesiaca, kedy si rodič uplatnil zvýšený DB (dotácia sa neprepočítava, oznámenie o prepočítaní dotácie sa neposiela). V prípade „prírastku“ dieťaťa bez nároku na zvýšený DB, úrad dotáciu prepočíta a zasiela žiadateľovi oznámenie o prepočítaní dotácie so zoznamom detí. Bližšie informácie k evidencii detí a prípadným chybám a problémom pri evidencii oprávnených detí bližšie vysvetlí metodik IS RSD. </a:t>
            </a:r>
            <a:endParaRPr lang="sk-SK" altLang="sk-SK" sz="1600" dirty="0"/>
          </a:p>
          <a:p>
            <a:pPr marL="0" indent="0" algn="just" eaLnBrk="0" fontAlgn="base" hangingPunct="0">
              <a:lnSpc>
                <a:spcPct val="100000"/>
              </a:lnSpc>
              <a:spcBef>
                <a:spcPct val="0"/>
              </a:spcBef>
              <a:spcAft>
                <a:spcPct val="0"/>
              </a:spcAft>
              <a:buNone/>
            </a:pPr>
            <a:endParaRPr kumimoji="0" lang="sk-SK" altLang="sk-SK" sz="2000" b="0" i="0" u="none" strike="noStrike" cap="none" normalizeH="0" baseline="0" dirty="0">
              <a:ln>
                <a:noFill/>
              </a:ln>
              <a:solidFill>
                <a:schemeClr val="tx1"/>
              </a:solidFill>
              <a:effectLst/>
              <a:latin typeface="Arial" panose="020B0604020202020204" pitchFamily="34" charset="0"/>
            </a:endParaRPr>
          </a:p>
          <a:p>
            <a:pPr marL="0" indent="0" algn="just" eaLnBrk="0" fontAlgn="base" hangingPunct="0">
              <a:lnSpc>
                <a:spcPct val="100000"/>
              </a:lnSpc>
              <a:spcBef>
                <a:spcPct val="0"/>
              </a:spcBef>
              <a:spcAft>
                <a:spcPct val="0"/>
              </a:spcAft>
              <a:buNone/>
            </a:pPr>
            <a:endParaRPr kumimoji="0" lang="sk-SK" altLang="sk-SK"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54983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1538654" y="1311605"/>
            <a:ext cx="9029700" cy="4843160"/>
          </a:xfrm>
        </p:spPr>
        <p:txBody>
          <a:bodyPr>
            <a:normAutofit fontScale="92500" lnSpcReduction="10000"/>
          </a:bodyPr>
          <a:lstStyle/>
          <a:p>
            <a:pPr marL="0" indent="0" algn="just" eaLnBrk="0" fontAlgn="base" hangingPunct="0">
              <a:lnSpc>
                <a:spcPct val="100000"/>
              </a:lnSpc>
              <a:spcBef>
                <a:spcPct val="0"/>
              </a:spcBef>
              <a:spcAft>
                <a:spcPct val="0"/>
              </a:spcAft>
              <a:buNone/>
            </a:pPr>
            <a:endParaRPr lang="sk-SK" altLang="sk-SK" sz="2400" dirty="0">
              <a:latin typeface="Arial" panose="020B0604020202020204" pitchFamily="34" charset="0"/>
            </a:endParaRPr>
          </a:p>
          <a:p>
            <a:pPr algn="just" eaLnBrk="0" fontAlgn="base" hangingPunct="0">
              <a:lnSpc>
                <a:spcPct val="100000"/>
              </a:lnSpc>
              <a:spcBef>
                <a:spcPct val="0"/>
              </a:spcBef>
              <a:spcAft>
                <a:spcPct val="0"/>
              </a:spcAft>
              <a:buFont typeface="Wingdings" panose="05000000000000000000" pitchFamily="2" charset="2"/>
              <a:buChar char="§"/>
            </a:pPr>
            <a:endParaRPr lang="sk-SK" altLang="sk-SK" sz="2400" dirty="0"/>
          </a:p>
          <a:p>
            <a:pPr algn="just" eaLnBrk="0" fontAlgn="base" hangingPunct="0">
              <a:lnSpc>
                <a:spcPct val="100000"/>
              </a:lnSpc>
              <a:spcBef>
                <a:spcPct val="0"/>
              </a:spcBef>
              <a:spcAft>
                <a:spcPct val="0"/>
              </a:spcAft>
              <a:buFont typeface="Wingdings" panose="05000000000000000000" pitchFamily="2" charset="2"/>
              <a:buChar char="§"/>
            </a:pPr>
            <a:r>
              <a:rPr lang="sk-SK" altLang="sk-SK" sz="2400" dirty="0"/>
              <a:t>Žiadateľovi v tomto prípade, ÚPSVR neposiela doplatok dotácie, len mu oznámi, že deti sú oprávnené na poskytovanie dotácie </a:t>
            </a:r>
          </a:p>
          <a:p>
            <a:pPr algn="just" eaLnBrk="0" fontAlgn="base" hangingPunct="0">
              <a:lnSpc>
                <a:spcPct val="100000"/>
              </a:lnSpc>
              <a:spcBef>
                <a:spcPct val="0"/>
              </a:spcBef>
              <a:spcAft>
                <a:spcPct val="0"/>
              </a:spcAft>
              <a:buFont typeface="Wingdings" panose="05000000000000000000" pitchFamily="2" charset="2"/>
              <a:buChar char="§"/>
            </a:pPr>
            <a:endParaRPr lang="sk-SK" altLang="sk-SK" sz="2400" dirty="0"/>
          </a:p>
          <a:p>
            <a:pPr algn="just" eaLnBrk="0" fontAlgn="base" hangingPunct="0">
              <a:lnSpc>
                <a:spcPct val="100000"/>
              </a:lnSpc>
              <a:spcBef>
                <a:spcPct val="0"/>
              </a:spcBef>
              <a:spcAft>
                <a:spcPct val="0"/>
              </a:spcAft>
              <a:buFont typeface="Wingdings" panose="05000000000000000000" pitchFamily="2" charset="2"/>
              <a:buChar char="§"/>
            </a:pPr>
            <a:r>
              <a:rPr lang="sk-SK" altLang="sk-SK" sz="2400" dirty="0"/>
              <a:t>Žiadateľ deti stravuje z nevyčerpanej dotácie z predchádzajúceho obdobia resp. z vlastného rozpočtu a deti z</a:t>
            </a:r>
            <a:r>
              <a:rPr lang="sk-SK" sz="2400" dirty="0"/>
              <a:t>ahrnie do zúčtovania dotácie na stravu za rozpočtový rok </a:t>
            </a:r>
            <a:r>
              <a:rPr lang="sk-SK" sz="2400" dirty="0" err="1"/>
              <a:t>t.j</a:t>
            </a:r>
            <a:r>
              <a:rPr lang="sk-SK" sz="2400" dirty="0"/>
              <a:t>. v marci 2022. Po vyúčtovaní úrad žiadateľovi finančné prostriedky doplatí. </a:t>
            </a:r>
          </a:p>
          <a:p>
            <a:pPr algn="just" eaLnBrk="0" fontAlgn="base" hangingPunct="0">
              <a:lnSpc>
                <a:spcPct val="100000"/>
              </a:lnSpc>
              <a:spcBef>
                <a:spcPct val="0"/>
              </a:spcBef>
              <a:spcAft>
                <a:spcPct val="0"/>
              </a:spcAft>
              <a:buFont typeface="Wingdings" panose="05000000000000000000" pitchFamily="2" charset="2"/>
              <a:buChar char="§"/>
            </a:pPr>
            <a:endParaRPr lang="sk-SK" sz="2400" dirty="0"/>
          </a:p>
          <a:p>
            <a:pPr algn="just" eaLnBrk="0" fontAlgn="base" hangingPunct="0">
              <a:lnSpc>
                <a:spcPct val="100000"/>
              </a:lnSpc>
              <a:spcBef>
                <a:spcPct val="0"/>
              </a:spcBef>
              <a:spcAft>
                <a:spcPct val="0"/>
              </a:spcAft>
              <a:buFont typeface="Wingdings" panose="05000000000000000000" pitchFamily="2" charset="2"/>
              <a:buChar char="§"/>
            </a:pPr>
            <a:endParaRPr lang="sk-SK" sz="2400" dirty="0"/>
          </a:p>
          <a:p>
            <a:pPr algn="just" eaLnBrk="0" fontAlgn="base" hangingPunct="0">
              <a:lnSpc>
                <a:spcPct val="100000"/>
              </a:lnSpc>
              <a:spcBef>
                <a:spcPct val="0"/>
              </a:spcBef>
              <a:spcAft>
                <a:spcPct val="0"/>
              </a:spcAft>
              <a:buFont typeface="Wingdings" panose="05000000000000000000" pitchFamily="2" charset="2"/>
              <a:buChar char="§"/>
            </a:pPr>
            <a:r>
              <a:rPr lang="sk-SK" sz="2400" dirty="0"/>
              <a:t> Ak na základe oznámenia zmien v počte detí z titulu dieťaťa v HN dôjde k naplneniu podmienky poskytovania dotácie na stravu na všetky deti v MŠ/ZŠ,  úrad poskytne žiadateľovi doplatok sumy dotácie na stravu do 25. dňa nasledujúceho mesiaca, v ktorom zmena nastala. </a:t>
            </a:r>
            <a:endParaRPr lang="sk-SK" altLang="sk-SK" sz="2400" dirty="0"/>
          </a:p>
          <a:p>
            <a:pPr marL="0" indent="0">
              <a:buNone/>
            </a:pPr>
            <a:endParaRPr lang="sk-SK" b="1" dirty="0"/>
          </a:p>
        </p:txBody>
      </p:sp>
      <p:sp>
        <p:nvSpPr>
          <p:cNvPr id="4" name="Nadpis 3"/>
          <p:cNvSpPr>
            <a:spLocks noGrp="1"/>
          </p:cNvSpPr>
          <p:nvPr>
            <p:ph type="title"/>
          </p:nvPr>
        </p:nvSpPr>
        <p:spPr>
          <a:xfrm>
            <a:off x="1991544" y="536908"/>
            <a:ext cx="8232324" cy="567368"/>
          </a:xfrm>
          <a:prstGeom prst="rect">
            <a:avLst/>
          </a:prstGeom>
          <a:solidFill>
            <a:schemeClr val="accent1">
              <a:lumMod val="75000"/>
            </a:schemeClr>
          </a:solidFill>
          <a:ln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sk-SK" sz="2800" dirty="0"/>
              <a:t>Zmeny v priebehu školského roka </a:t>
            </a:r>
          </a:p>
        </p:txBody>
      </p:sp>
      <p:cxnSp>
        <p:nvCxnSpPr>
          <p:cNvPr id="5" name="Rovná spojnica 4"/>
          <p:cNvCxnSpPr/>
          <p:nvPr/>
        </p:nvCxnSpPr>
        <p:spPr>
          <a:xfrm>
            <a:off x="1994268" y="927116"/>
            <a:ext cx="0" cy="36004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Rovná spojnica 5"/>
          <p:cNvCxnSpPr/>
          <p:nvPr/>
        </p:nvCxnSpPr>
        <p:spPr>
          <a:xfrm>
            <a:off x="1991544" y="924256"/>
            <a:ext cx="0" cy="36004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Rovná spojnica 6"/>
          <p:cNvCxnSpPr/>
          <p:nvPr/>
        </p:nvCxnSpPr>
        <p:spPr>
          <a:xfrm>
            <a:off x="1991544" y="356888"/>
            <a:ext cx="0" cy="360040"/>
          </a:xfrm>
          <a:prstGeom prst="line">
            <a:avLst/>
          </a:prstGeom>
          <a:ln w="317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Rovná spojnica 7"/>
          <p:cNvCxnSpPr/>
          <p:nvPr/>
        </p:nvCxnSpPr>
        <p:spPr>
          <a:xfrm>
            <a:off x="1991544" y="6234388"/>
            <a:ext cx="5904656"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pic>
        <p:nvPicPr>
          <p:cNvPr id="9" name="Zástupný symbol obsahu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68208" y="6093297"/>
            <a:ext cx="1334656" cy="417783"/>
          </a:xfrm>
          <a:prstGeom prst="rect">
            <a:avLst/>
          </a:prstGeom>
        </p:spPr>
      </p:pic>
      <p:cxnSp>
        <p:nvCxnSpPr>
          <p:cNvPr id="10" name="Rovná spojnica 9"/>
          <p:cNvCxnSpPr/>
          <p:nvPr/>
        </p:nvCxnSpPr>
        <p:spPr>
          <a:xfrm>
            <a:off x="9408368" y="6245204"/>
            <a:ext cx="125963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9960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1538654" y="1311605"/>
            <a:ext cx="9029700" cy="4843160"/>
          </a:xfrm>
        </p:spPr>
        <p:txBody>
          <a:bodyPr>
            <a:normAutofit fontScale="70000" lnSpcReduction="20000"/>
          </a:bodyPr>
          <a:lstStyle/>
          <a:p>
            <a:pPr algn="just" eaLnBrk="0" fontAlgn="base" hangingPunct="0">
              <a:lnSpc>
                <a:spcPct val="100000"/>
              </a:lnSpc>
              <a:spcBef>
                <a:spcPct val="0"/>
              </a:spcBef>
              <a:spcAft>
                <a:spcPct val="0"/>
              </a:spcAft>
              <a:buFont typeface="Wingdings" panose="05000000000000000000" pitchFamily="2" charset="2"/>
              <a:buChar char="Ø"/>
            </a:pPr>
            <a:endParaRPr lang="sk-SK" altLang="sk-SK" sz="2400" dirty="0">
              <a:latin typeface="Arial" panose="020B0604020202020204" pitchFamily="34" charset="0"/>
            </a:endParaRPr>
          </a:p>
          <a:p>
            <a:pPr marL="0" indent="0" algn="just">
              <a:buNone/>
            </a:pPr>
            <a:r>
              <a:rPr lang="sk-SK" altLang="sk-SK" sz="2400" dirty="0">
                <a:latin typeface="Arial" panose="020B0604020202020204" pitchFamily="34" charset="0"/>
              </a:rPr>
              <a:t> </a:t>
            </a:r>
            <a:r>
              <a:rPr lang="sk-SK" altLang="sk-SK" sz="2900" b="1" u="sng" dirty="0"/>
              <a:t>5. ročné d</a:t>
            </a:r>
            <a:r>
              <a:rPr lang="sk-SK" sz="2900" b="1" u="sng" dirty="0"/>
              <a:t>ieťa </a:t>
            </a:r>
            <a:r>
              <a:rPr lang="sk-SK" b="1" u="sng" dirty="0"/>
              <a:t>v poslednom ročníku MŠ, ktoré  dovŕši 6 rokov dňa 19.10.2021:</a:t>
            </a:r>
            <a:endParaRPr lang="sk-SK" dirty="0"/>
          </a:p>
          <a:p>
            <a:pPr algn="just"/>
            <a:r>
              <a:rPr lang="sk-SK" dirty="0"/>
              <a:t>Dieťa má nárok na dotáciu na stravu od septembra 2021, na základe ČV, že rodič si neuplatňuje na toto dieťa zvýšený daňový bonus, rodič si môže uplatniť tzv. dvojnásobný daňový bonus (46,44 eur), nárok na dvojnásobný daňový bonus má poslednýkrát za mesiac, v ktorom dieťa dovŕši 6 rokov, t.j. október 2021. </a:t>
            </a:r>
          </a:p>
          <a:p>
            <a:pPr marL="0" indent="0" algn="just">
              <a:buNone/>
            </a:pPr>
            <a:r>
              <a:rPr lang="sk-SK" u="sng" dirty="0"/>
              <a:t>Následne môžu nastať 2 situácie:</a:t>
            </a:r>
          </a:p>
          <a:p>
            <a:pPr lvl="0" algn="just"/>
            <a:r>
              <a:rPr lang="sk-SK" dirty="0"/>
              <a:t>rodič, informuje zriaďovateľa, že </a:t>
            </a:r>
            <a:r>
              <a:rPr lang="sk-SK" u="sng" dirty="0"/>
              <a:t>nemá nárok na zvýšený DB</a:t>
            </a:r>
            <a:r>
              <a:rPr lang="sk-SK" dirty="0"/>
              <a:t> (napr. invalidný dôchodca, zdaniteľný príjem za rok 2021 nižší ako 6xMM) - už predložené ČV </a:t>
            </a:r>
            <a:r>
              <a:rPr lang="sk-SK" u="sng" dirty="0"/>
              <a:t>stále platí</a:t>
            </a:r>
            <a:r>
              <a:rPr lang="sk-SK" dirty="0"/>
              <a:t> a dieťaťu je aj naďalej poskytovaná dotácia na stravu (v </a:t>
            </a:r>
            <a:r>
              <a:rPr lang="sk-SK" i="1" dirty="0"/>
              <a:t>tomto prípade nenastala zmena skutočností, rozhodujúcich pre výpočet dotácie);</a:t>
            </a:r>
            <a:endParaRPr lang="sk-SK" dirty="0"/>
          </a:p>
          <a:p>
            <a:pPr lvl="0" algn="just"/>
            <a:r>
              <a:rPr lang="sk-SK" dirty="0"/>
              <a:t>rodič, informuje zriaďovateľa, že </a:t>
            </a:r>
            <a:r>
              <a:rPr lang="sk-SK" u="sng" dirty="0"/>
              <a:t>má nárok na zvýšený DB</a:t>
            </a:r>
            <a:r>
              <a:rPr lang="sk-SK" dirty="0"/>
              <a:t> a tento DB si uplatní, v takomto prípade má </a:t>
            </a:r>
            <a:r>
              <a:rPr lang="sk-SK" u="sng" dirty="0"/>
              <a:t>poslednýkrát nárok na dotáciu na stravu za mesiac október 2021</a:t>
            </a:r>
            <a:r>
              <a:rPr lang="sk-SK" dirty="0"/>
              <a:t>. Od mesiaca november 2021 má nárok na zvýšený DB (39,47 eur), čo je pre neho výhodnejšie ako dotácia na stravu (</a:t>
            </a:r>
            <a:r>
              <a:rPr lang="sk-SK" i="1" dirty="0"/>
              <a:t>o zmene skutočností - „úbytok dieťa“ - zriaďovateľ informuje úrad). </a:t>
            </a:r>
            <a:endParaRPr lang="sk-SK" dirty="0"/>
          </a:p>
          <a:p>
            <a:pPr algn="just" eaLnBrk="0" fontAlgn="base" hangingPunct="0">
              <a:lnSpc>
                <a:spcPct val="100000"/>
              </a:lnSpc>
              <a:spcBef>
                <a:spcPct val="0"/>
              </a:spcBef>
              <a:spcAft>
                <a:spcPct val="0"/>
              </a:spcAft>
              <a:buFont typeface="Wingdings" panose="05000000000000000000" pitchFamily="2" charset="2"/>
              <a:buChar char="Ø"/>
            </a:pPr>
            <a:endParaRPr lang="sk-SK" b="1" dirty="0"/>
          </a:p>
        </p:txBody>
      </p:sp>
      <p:sp>
        <p:nvSpPr>
          <p:cNvPr id="4" name="Nadpis 3"/>
          <p:cNvSpPr>
            <a:spLocks noGrp="1"/>
          </p:cNvSpPr>
          <p:nvPr>
            <p:ph type="title"/>
          </p:nvPr>
        </p:nvSpPr>
        <p:spPr>
          <a:xfrm>
            <a:off x="1991544" y="536908"/>
            <a:ext cx="8232324" cy="567368"/>
          </a:xfrm>
          <a:prstGeom prst="rect">
            <a:avLst/>
          </a:prstGeom>
          <a:solidFill>
            <a:schemeClr val="accent1">
              <a:lumMod val="75000"/>
            </a:schemeClr>
          </a:solidFill>
          <a:ln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sk-SK" sz="2800" dirty="0"/>
              <a:t>Zmeny v priebehu školského roka </a:t>
            </a:r>
          </a:p>
        </p:txBody>
      </p:sp>
      <p:cxnSp>
        <p:nvCxnSpPr>
          <p:cNvPr id="5" name="Rovná spojnica 4"/>
          <p:cNvCxnSpPr/>
          <p:nvPr/>
        </p:nvCxnSpPr>
        <p:spPr>
          <a:xfrm>
            <a:off x="1994268" y="927116"/>
            <a:ext cx="0" cy="36004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Rovná spojnica 5"/>
          <p:cNvCxnSpPr/>
          <p:nvPr/>
        </p:nvCxnSpPr>
        <p:spPr>
          <a:xfrm>
            <a:off x="1991544" y="924256"/>
            <a:ext cx="0" cy="36004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Rovná spojnica 6"/>
          <p:cNvCxnSpPr/>
          <p:nvPr/>
        </p:nvCxnSpPr>
        <p:spPr>
          <a:xfrm>
            <a:off x="1991544" y="356888"/>
            <a:ext cx="0" cy="360040"/>
          </a:xfrm>
          <a:prstGeom prst="line">
            <a:avLst/>
          </a:prstGeom>
          <a:ln w="317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Rovná spojnica 7"/>
          <p:cNvCxnSpPr/>
          <p:nvPr/>
        </p:nvCxnSpPr>
        <p:spPr>
          <a:xfrm>
            <a:off x="1991544" y="6234388"/>
            <a:ext cx="5904656"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pic>
        <p:nvPicPr>
          <p:cNvPr id="9" name="Zástupný symbol obsahu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68208" y="6093297"/>
            <a:ext cx="1334656" cy="417783"/>
          </a:xfrm>
          <a:prstGeom prst="rect">
            <a:avLst/>
          </a:prstGeom>
        </p:spPr>
      </p:pic>
      <p:cxnSp>
        <p:nvCxnSpPr>
          <p:cNvPr id="10" name="Rovná spojnica 9"/>
          <p:cNvCxnSpPr/>
          <p:nvPr/>
        </p:nvCxnSpPr>
        <p:spPr>
          <a:xfrm>
            <a:off x="9408368" y="6245204"/>
            <a:ext cx="1259632"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4844965"/>
      </p:ext>
    </p:extLst>
  </p:cSld>
  <p:clrMapOvr>
    <a:masterClrMapping/>
  </p:clrMapOvr>
</p:sld>
</file>

<file path=ppt/theme/theme1.xml><?xml version="1.0" encoding="utf-8"?>
<a:theme xmlns:a="http://schemas.openxmlformats.org/drawingml/2006/main" name="Motív balík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590</TotalTime>
  <Words>1749</Words>
  <Application>Microsoft Office PowerPoint</Application>
  <PresentationFormat>Širokouhlá</PresentationFormat>
  <Paragraphs>121</Paragraphs>
  <Slides>13</Slides>
  <Notes>0</Notes>
  <HiddenSlides>0</HiddenSlides>
  <MMClips>0</MMClips>
  <ScaleCrop>false</ScaleCrop>
  <HeadingPairs>
    <vt:vector size="6" baseType="variant">
      <vt:variant>
        <vt:lpstr>Použité písma</vt:lpstr>
      </vt:variant>
      <vt:variant>
        <vt:i4>4</vt:i4>
      </vt:variant>
      <vt:variant>
        <vt:lpstr>Motív</vt:lpstr>
      </vt:variant>
      <vt:variant>
        <vt:i4>1</vt:i4>
      </vt:variant>
      <vt:variant>
        <vt:lpstr>Nadpisy snímok</vt:lpstr>
      </vt:variant>
      <vt:variant>
        <vt:i4>13</vt:i4>
      </vt:variant>
    </vt:vector>
  </HeadingPairs>
  <TitlesOfParts>
    <vt:vector size="18" baseType="lpstr">
      <vt:lpstr>Arial</vt:lpstr>
      <vt:lpstr>Calibri</vt:lpstr>
      <vt:lpstr>Calibri Light</vt:lpstr>
      <vt:lpstr>Wingdings</vt:lpstr>
      <vt:lpstr>Motív balíka Office</vt:lpstr>
      <vt:lpstr>Ústredie práce, sociálnych vecí a rodiny     </vt:lpstr>
      <vt:lpstr>Poskytnuté dotácie na stravu 25.08.2021</vt:lpstr>
      <vt:lpstr>Dotácie na stravu  alebo daňový bonus  </vt:lpstr>
      <vt:lpstr>Prezentácia programu PowerPoint</vt:lpstr>
      <vt:lpstr>Dotácie na stravu  alebo daňový bonus  </vt:lpstr>
      <vt:lpstr>Zoznam detí oprávnených na poskytnutie dotácie </vt:lpstr>
      <vt:lpstr>Zmeny v priebehu školského roka  </vt:lpstr>
      <vt:lpstr>Zmeny v priebehu školského roka </vt:lpstr>
      <vt:lpstr>Zmeny v priebehu školského roka </vt:lpstr>
      <vt:lpstr>Zmeny v priebehu školského roka </vt:lpstr>
      <vt:lpstr>Často kladené otázky </vt:lpstr>
      <vt:lpstr>Informácie o dotáciách na stravu </vt:lpstr>
      <vt:lpstr>Ústredie práce, sociálnych vecí a rodiny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Ústredie práce, sociálnych vecí a rodiny     15.06. – 16.06.2021</dc:title>
  <dc:creator>Klimanová Alena</dc:creator>
  <cp:lastModifiedBy>Obec Plavnica</cp:lastModifiedBy>
  <cp:revision>58</cp:revision>
  <dcterms:created xsi:type="dcterms:W3CDTF">2021-08-20T10:14:30Z</dcterms:created>
  <dcterms:modified xsi:type="dcterms:W3CDTF">2021-10-27T13:07:35Z</dcterms:modified>
</cp:coreProperties>
</file>